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62"/>
  </p:notesMasterIdLst>
  <p:handoutMasterIdLst>
    <p:handoutMasterId r:id="rId63"/>
  </p:handoutMasterIdLst>
  <p:sldIdLst>
    <p:sldId id="370" r:id="rId2"/>
    <p:sldId id="601" r:id="rId3"/>
    <p:sldId id="602" r:id="rId4"/>
    <p:sldId id="597" r:id="rId5"/>
    <p:sldId id="374" r:id="rId6"/>
    <p:sldId id="533" r:id="rId7"/>
    <p:sldId id="483" r:id="rId8"/>
    <p:sldId id="596" r:id="rId9"/>
    <p:sldId id="534" r:id="rId10"/>
    <p:sldId id="535" r:id="rId11"/>
    <p:sldId id="427" r:id="rId12"/>
    <p:sldId id="428" r:id="rId13"/>
    <p:sldId id="421" r:id="rId14"/>
    <p:sldId id="546" r:id="rId15"/>
    <p:sldId id="544" r:id="rId16"/>
    <p:sldId id="589" r:id="rId17"/>
    <p:sldId id="607" r:id="rId18"/>
    <p:sldId id="608" r:id="rId19"/>
    <p:sldId id="510" r:id="rId20"/>
    <p:sldId id="572" r:id="rId21"/>
    <p:sldId id="573" r:id="rId22"/>
    <p:sldId id="574" r:id="rId23"/>
    <p:sldId id="575" r:id="rId24"/>
    <p:sldId id="606" r:id="rId25"/>
    <p:sldId id="578" r:id="rId26"/>
    <p:sldId id="605" r:id="rId27"/>
    <p:sldId id="579" r:id="rId28"/>
    <p:sldId id="583" r:id="rId29"/>
    <p:sldId id="422" r:id="rId30"/>
    <p:sldId id="506" r:id="rId31"/>
    <p:sldId id="389" r:id="rId32"/>
    <p:sldId id="423" r:id="rId33"/>
    <p:sldId id="550" r:id="rId34"/>
    <p:sldId id="595" r:id="rId35"/>
    <p:sldId id="549" r:id="rId36"/>
    <p:sldId id="391" r:id="rId37"/>
    <p:sldId id="453" r:id="rId38"/>
    <p:sldId id="454" r:id="rId39"/>
    <p:sldId id="524" r:id="rId40"/>
    <p:sldId id="525" r:id="rId41"/>
    <p:sldId id="395" r:id="rId42"/>
    <p:sldId id="526" r:id="rId43"/>
    <p:sldId id="558" r:id="rId44"/>
    <p:sldId id="397" r:id="rId45"/>
    <p:sldId id="559" r:id="rId46"/>
    <p:sldId id="551" r:id="rId47"/>
    <p:sldId id="411" r:id="rId48"/>
    <p:sldId id="552" r:id="rId49"/>
    <p:sldId id="473" r:id="rId50"/>
    <p:sldId id="598" r:id="rId51"/>
    <p:sldId id="456" r:id="rId52"/>
    <p:sldId id="464" r:id="rId53"/>
    <p:sldId id="474" r:id="rId54"/>
    <p:sldId id="482" r:id="rId55"/>
    <p:sldId id="465" r:id="rId56"/>
    <p:sldId id="594" r:id="rId57"/>
    <p:sldId id="603" r:id="rId58"/>
    <p:sldId id="527" r:id="rId59"/>
    <p:sldId id="469" r:id="rId60"/>
    <p:sldId id="470" r:id="rId61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clrMru>
    <a:srgbClr val="FFFF99"/>
    <a:srgbClr val="CC0000"/>
    <a:srgbClr val="435422"/>
    <a:srgbClr val="C3D0D6"/>
    <a:srgbClr val="EFF2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napVertSplitter="1">
    <p:restoredLeft sz="15422" autoAdjust="0"/>
    <p:restoredTop sz="87211" autoAdjust="0"/>
  </p:normalViewPr>
  <p:slideViewPr>
    <p:cSldViewPr>
      <p:cViewPr varScale="1">
        <p:scale>
          <a:sx n="98" d="100"/>
          <a:sy n="98" d="100"/>
        </p:scale>
        <p:origin x="-120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handoutMaster" Target="handoutMasters/handoutMaster1.xml"/><Relationship Id="rId64" Type="http://schemas.openxmlformats.org/officeDocument/2006/relationships/printerSettings" Target="printerSettings/printerSettings1.bin"/><Relationship Id="rId65" Type="http://schemas.openxmlformats.org/officeDocument/2006/relationships/presProps" Target="presProps.xml"/><Relationship Id="rId66" Type="http://schemas.openxmlformats.org/officeDocument/2006/relationships/viewProps" Target="viewProps.xml"/><Relationship Id="rId67" Type="http://schemas.openxmlformats.org/officeDocument/2006/relationships/theme" Target="theme/theme1.xml"/><Relationship Id="rId68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523" cy="464662"/>
          </a:xfrm>
          <a:prstGeom prst="rect">
            <a:avLst/>
          </a:prstGeom>
        </p:spPr>
        <p:txBody>
          <a:bodyPr vert="horz" lIns="91330" tIns="45665" rIns="91330" bIns="4566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1292" y="0"/>
            <a:ext cx="3037523" cy="464662"/>
          </a:xfrm>
          <a:prstGeom prst="rect">
            <a:avLst/>
          </a:prstGeom>
        </p:spPr>
        <p:txBody>
          <a:bodyPr vert="horz" lIns="91330" tIns="45665" rIns="91330" bIns="45665" rtlCol="0"/>
          <a:lstStyle>
            <a:lvl1pPr algn="r">
              <a:defRPr sz="1200"/>
            </a:lvl1pPr>
          </a:lstStyle>
          <a:p>
            <a:fld id="{BD1E1964-5DA9-404E-852F-CA86E3A14615}" type="datetimeFigureOut">
              <a:rPr lang="en-US" smtClean="0"/>
              <a:pPr/>
              <a:t>1/25/18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30153"/>
            <a:ext cx="3037523" cy="464662"/>
          </a:xfrm>
          <a:prstGeom prst="rect">
            <a:avLst/>
          </a:prstGeom>
        </p:spPr>
        <p:txBody>
          <a:bodyPr vert="horz" lIns="91330" tIns="45665" rIns="91330" bIns="4566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1292" y="8830153"/>
            <a:ext cx="3037523" cy="464662"/>
          </a:xfrm>
          <a:prstGeom prst="rect">
            <a:avLst/>
          </a:prstGeom>
        </p:spPr>
        <p:txBody>
          <a:bodyPr vert="horz" lIns="91330" tIns="45665" rIns="91330" bIns="45665" rtlCol="0" anchor="b"/>
          <a:lstStyle>
            <a:lvl1pPr algn="r">
              <a:defRPr sz="1200"/>
            </a:lvl1pPr>
          </a:lstStyle>
          <a:p>
            <a:fld id="{799AD0C7-1AFB-42C9-AD7A-2F95417379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9435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523" cy="464662"/>
          </a:xfrm>
          <a:prstGeom prst="rect">
            <a:avLst/>
          </a:prstGeom>
        </p:spPr>
        <p:txBody>
          <a:bodyPr vert="horz" lIns="91330" tIns="45665" rIns="91330" bIns="4566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1292" y="0"/>
            <a:ext cx="3037523" cy="464662"/>
          </a:xfrm>
          <a:prstGeom prst="rect">
            <a:avLst/>
          </a:prstGeom>
        </p:spPr>
        <p:txBody>
          <a:bodyPr vert="horz" lIns="91330" tIns="45665" rIns="91330" bIns="45665" rtlCol="0"/>
          <a:lstStyle>
            <a:lvl1pPr algn="r">
              <a:defRPr sz="1200"/>
            </a:lvl1pPr>
          </a:lstStyle>
          <a:p>
            <a:fld id="{8BD2CEBB-98F6-494D-AF56-78928EB562F8}" type="datetimeFigureOut">
              <a:rPr lang="en-US" smtClean="0"/>
              <a:pPr/>
              <a:t>1/25/18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2688" y="698500"/>
            <a:ext cx="4645025" cy="34845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330" tIns="45665" rIns="91330" bIns="4566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0723" y="4415077"/>
            <a:ext cx="5608954" cy="4183539"/>
          </a:xfrm>
          <a:prstGeom prst="rect">
            <a:avLst/>
          </a:prstGeom>
        </p:spPr>
        <p:txBody>
          <a:bodyPr vert="horz" lIns="91330" tIns="45665" rIns="91330" bIns="45665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30153"/>
            <a:ext cx="3037523" cy="464662"/>
          </a:xfrm>
          <a:prstGeom prst="rect">
            <a:avLst/>
          </a:prstGeom>
        </p:spPr>
        <p:txBody>
          <a:bodyPr vert="horz" lIns="91330" tIns="45665" rIns="91330" bIns="4566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1292" y="8830153"/>
            <a:ext cx="3037523" cy="464662"/>
          </a:xfrm>
          <a:prstGeom prst="rect">
            <a:avLst/>
          </a:prstGeom>
        </p:spPr>
        <p:txBody>
          <a:bodyPr vert="horz" lIns="91330" tIns="45665" rIns="91330" bIns="45665" rtlCol="0" anchor="b"/>
          <a:lstStyle>
            <a:lvl1pPr algn="r">
              <a:defRPr sz="1200"/>
            </a:lvl1pPr>
          </a:lstStyle>
          <a:p>
            <a:fld id="{CBB6115E-DE4A-48B8-A3F8-0EE5C3EFF9C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8509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Thank</a:t>
            </a:r>
            <a:r>
              <a:rPr lang="en-US" baseline="0" dirty="0" smtClean="0"/>
              <a:t> you for inviting me to speak</a:t>
            </a:r>
          </a:p>
          <a:p>
            <a:r>
              <a:rPr lang="en-US" baseline="0" dirty="0" smtClean="0"/>
              <a:t>Impressive group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B6115E-DE4A-48B8-A3F8-0EE5C3EFF9C9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6789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81100" y="696913"/>
            <a:ext cx="4648200" cy="348773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dirty="0" smtClean="0"/>
              <a:t>50+ organizations have contributed invasive species data to iMap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Data exchange with NYFA,CSLAP, </a:t>
            </a:r>
            <a:r>
              <a:rPr lang="en-US" dirty="0" err="1" smtClean="0"/>
              <a:t>etc</a:t>
            </a:r>
            <a:endParaRPr lang="en-US" dirty="0" smtClean="0"/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C5917AF-8EC0-4DCE-8734-C79C7694F60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2732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2016-06 mobile app: 1,100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B6115E-DE4A-48B8-A3F8-0EE5C3EFF9C9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4985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Two worlds:</a:t>
            </a:r>
          </a:p>
          <a:p>
            <a:r>
              <a:rPr lang="en-US" dirty="0" smtClean="0"/>
              <a:t>Knowledge</a:t>
            </a:r>
            <a:r>
              <a:rPr lang="en-US" baseline="0" dirty="0" smtClean="0"/>
              <a:t> base </a:t>
            </a:r>
            <a:r>
              <a:rPr lang="en-US" baseline="0" dirty="0" smtClean="0">
                <a:sym typeface="Wingdings"/>
              </a:rPr>
              <a:t> EDRR &amp; Response efforts “Key Jumps &amp; </a:t>
            </a:r>
            <a:r>
              <a:rPr lang="en-US" baseline="0" dirty="0" err="1" smtClean="0">
                <a:sym typeface="Wingdings"/>
              </a:rPr>
              <a:t>Anomolies</a:t>
            </a:r>
            <a:r>
              <a:rPr lang="en-US" baseline="0" dirty="0" smtClean="0">
                <a:sym typeface="Wingdings"/>
              </a:rPr>
              <a:t>” – something out of place  - one invasive or small patch in an area otherwise not invaded</a:t>
            </a:r>
          </a:p>
          <a:p>
            <a:r>
              <a:rPr lang="en-US" baseline="0" dirty="0" smtClean="0">
                <a:sym typeface="Wingdings"/>
              </a:rPr>
              <a:t>Managing a geography</a:t>
            </a:r>
          </a:p>
          <a:p>
            <a:r>
              <a:rPr lang="en-US" baseline="0" dirty="0" smtClean="0">
                <a:sym typeface="Wingdings"/>
              </a:rPr>
              <a:t>Show of hands for managing a geography? </a:t>
            </a:r>
          </a:p>
          <a:p>
            <a:r>
              <a:rPr lang="en-US" baseline="0" dirty="0" smtClean="0">
                <a:sym typeface="Wingdings"/>
              </a:rPr>
              <a:t>And Everyone</a:t>
            </a:r>
            <a:r>
              <a:rPr lang="en-US" baseline="0" dirty="0" smtClean="0">
                <a:sym typeface="Wingdings"/>
              </a:rPr>
              <a:t>:  Eyes on the Ground contributing data to inform invasive species work; makes a big difference to the statewide effort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B6115E-DE4A-48B8-A3F8-0EE5C3EFF9C9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4588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Take home – remember this website</a:t>
            </a:r>
          </a:p>
          <a:p>
            <a:r>
              <a:rPr lang="en-US" dirty="0" err="1" smtClean="0"/>
              <a:t>Nyimap</a:t>
            </a:r>
            <a:r>
              <a:rPr lang="en-US" dirty="0" smtClean="0"/>
              <a:t> </a:t>
            </a:r>
            <a:r>
              <a:rPr lang="en-US" dirty="0" smtClean="0"/>
              <a:t>– Resource; lots of info – water chestnut</a:t>
            </a:r>
          </a:p>
          <a:p>
            <a:r>
              <a:rPr lang="en-US" dirty="0" smtClean="0"/>
              <a:t>HOW TO REPORT – need a login – registered for webinar</a:t>
            </a:r>
            <a:r>
              <a:rPr lang="en-US" baseline="0" dirty="0" smtClean="0"/>
              <a:t> – you have a login; if you did not register for the webinar </a:t>
            </a:r>
            <a:r>
              <a:rPr lang="en-US" baseline="0" dirty="0" smtClean="0">
                <a:sym typeface="Wingdings"/>
              </a:rPr>
              <a:t> request a login</a:t>
            </a:r>
          </a:p>
          <a:p>
            <a:r>
              <a:rPr lang="en-US" baseline="0" dirty="0" smtClean="0">
                <a:sym typeface="Wingdings"/>
              </a:rPr>
              <a:t>Mobile – app store/play store &amp; minimums</a:t>
            </a:r>
            <a:endParaRPr lang="en-US" dirty="0" smtClean="0"/>
          </a:p>
          <a:p>
            <a:r>
              <a:rPr lang="en-US" dirty="0" smtClean="0"/>
              <a:t>ONLINE Login</a:t>
            </a:r>
            <a:r>
              <a:rPr lang="en-US" baseline="0" dirty="0" smtClean="0"/>
              <a:t> Now </a:t>
            </a:r>
            <a:r>
              <a:rPr lang="en-US" baseline="0" dirty="0" smtClean="0">
                <a:sym typeface="Wingdings"/>
              </a:rPr>
              <a:t> use the username and password from your email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B6115E-DE4A-48B8-A3F8-0EE5C3EFF9C9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5764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Map:</a:t>
            </a:r>
            <a:endParaRPr lang="en-US" baseline="0" dirty="0" smtClean="0"/>
          </a:p>
          <a:p>
            <a:r>
              <a:rPr lang="en-US" dirty="0" smtClean="0"/>
              <a:t>Confirmed</a:t>
            </a:r>
          </a:p>
          <a:p>
            <a:r>
              <a:rPr lang="en-US" dirty="0" smtClean="0"/>
              <a:t>Unconfirmed</a:t>
            </a:r>
          </a:p>
          <a:p>
            <a:r>
              <a:rPr lang="en-US" dirty="0" smtClean="0"/>
              <a:t>approximate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B6115E-DE4A-48B8-A3F8-0EE5C3EFF9C9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0138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Nearly 200,000 observations…. </a:t>
            </a:r>
            <a:r>
              <a:rPr lang="en-US" baseline="0" dirty="0" smtClean="0"/>
              <a:t> Many different species – explore </a:t>
            </a:r>
            <a:r>
              <a:rPr lang="en-US" baseline="0" dirty="0" smtClean="0"/>
              <a:t>online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Point to </a:t>
            </a:r>
            <a:r>
              <a:rPr lang="en-US" baseline="0" dirty="0" err="1" smtClean="0"/>
              <a:t>pics</a:t>
            </a:r>
            <a:r>
              <a:rPr lang="en-US" baseline="0" dirty="0" smtClean="0"/>
              <a:t> – ask for ID…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B6115E-DE4A-48B8-A3F8-0EE5C3EFF9C9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7830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# = the # of </a:t>
            </a:r>
            <a:r>
              <a:rPr lang="en-US" dirty="0" err="1" smtClean="0"/>
              <a:t>obs</a:t>
            </a:r>
            <a:r>
              <a:rPr lang="en-US" dirty="0" smtClean="0"/>
              <a:t>; zoom</a:t>
            </a:r>
            <a:r>
              <a:rPr lang="en-US" baseline="0" dirty="0" smtClean="0"/>
              <a:t> in &amp; break apart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B6115E-DE4A-48B8-A3F8-0EE5C3EFF9C9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7485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Story…. 2010 - ADK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B6115E-DE4A-48B8-A3F8-0EE5C3EFF9C9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4259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SLELO – Rob Williams – Salmon River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B6115E-DE4A-48B8-A3F8-0EE5C3EFF9C9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7111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Treated</a:t>
            </a:r>
          </a:p>
          <a:p>
            <a:r>
              <a:rPr lang="en-US" dirty="0" err="1" smtClean="0"/>
              <a:t>Naja</a:t>
            </a:r>
            <a:r>
              <a:rPr lang="en-US" baseline="0" dirty="0" smtClean="0"/>
              <a:t> Kraus with DEC led strike team for several years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B6115E-DE4A-48B8-A3F8-0EE5C3EFF9C9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9627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Lake Associations have many concerns</a:t>
            </a:r>
          </a:p>
          <a:p>
            <a:r>
              <a:rPr lang="en-US" dirty="0" smtClean="0"/>
              <a:t>One of them is invasive species</a:t>
            </a:r>
          </a:p>
          <a:p>
            <a:r>
              <a:rPr lang="en-US" dirty="0" smtClean="0"/>
              <a:t>And one tool that is available for you is the state ISDB,</a:t>
            </a:r>
            <a:r>
              <a:rPr lang="en-US" baseline="0" dirty="0" smtClean="0"/>
              <a:t> iMapInvasives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B6115E-DE4A-48B8-A3F8-0EE5C3EFF9C9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1869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Water chestnut</a:t>
            </a:r>
          </a:p>
          <a:p>
            <a:r>
              <a:rPr lang="en-US" dirty="0" smtClean="0"/>
              <a:t>Sometimes simple distribution map is helpful; looking at the data through the watershed lens,</a:t>
            </a:r>
            <a:r>
              <a:rPr lang="en-US" baseline="0" dirty="0" smtClean="0"/>
              <a:t> insightful</a:t>
            </a:r>
            <a:endParaRPr lang="en-US" dirty="0" smtClean="0"/>
          </a:p>
          <a:p>
            <a:r>
              <a:rPr lang="en-US" dirty="0" smtClean="0"/>
              <a:t>And by watershed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B6115E-DE4A-48B8-A3F8-0EE5C3EFF9C9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61241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Also, recently added to iMap</a:t>
            </a:r>
          </a:p>
          <a:p>
            <a:r>
              <a:rPr lang="en-US" dirty="0" smtClean="0"/>
              <a:t>Some modeling work that Jennifer Dean, the Invasive Species biologist led</a:t>
            </a:r>
            <a:r>
              <a:rPr lang="en-US" baseline="0" dirty="0" smtClean="0"/>
              <a:t> with a GIS Spatial Analyst and a working group</a:t>
            </a:r>
          </a:p>
          <a:p>
            <a:r>
              <a:rPr lang="en-US" baseline="0" dirty="0" smtClean="0"/>
              <a:t>Handout at the iMap table; and poster</a:t>
            </a:r>
          </a:p>
          <a:p>
            <a:r>
              <a:rPr lang="en-US" baseline="0" dirty="0" smtClean="0"/>
              <a:t>High quality natural areas + high risk of spread</a:t>
            </a:r>
          </a:p>
          <a:p>
            <a:r>
              <a:rPr lang="en-US" baseline="0" dirty="0" smtClean="0"/>
              <a:t>Components also </a:t>
            </a:r>
            <a:r>
              <a:rPr lang="en-US" baseline="0" dirty="0" err="1" smtClean="0"/>
              <a:t>availabe</a:t>
            </a:r>
            <a:r>
              <a:rPr lang="en-US" baseline="0" dirty="0" smtClean="0"/>
              <a:t> – ecological significance + protected areas + risk of spread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B6115E-DE4A-48B8-A3F8-0EE5C3EFF9C9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66066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Many more query</a:t>
            </a:r>
            <a:r>
              <a:rPr lang="en-US" baseline="0" dirty="0" smtClean="0"/>
              <a:t> and reports</a:t>
            </a:r>
          </a:p>
          <a:p>
            <a:r>
              <a:rPr lang="en-US" baseline="0" dirty="0" smtClean="0"/>
              <a:t>Powerful query tool to search for specific data</a:t>
            </a:r>
          </a:p>
          <a:p>
            <a:r>
              <a:rPr lang="en-US" baseline="0" dirty="0" smtClean="0"/>
              <a:t>By county; by watershed; etc.</a:t>
            </a:r>
          </a:p>
          <a:p>
            <a:r>
              <a:rPr lang="en-US" baseline="0" dirty="0" smtClean="0"/>
              <a:t>What’s nearby; approaching region report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B6115E-DE4A-48B8-A3F8-0EE5C3EFF9C9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29504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0138" y="674688"/>
            <a:ext cx="4492625" cy="3370262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Data IN </a:t>
            </a:r>
            <a:r>
              <a:rPr lang="en-US" dirty="0" smtClean="0">
                <a:sym typeface="Wingdings"/>
              </a:rPr>
              <a:t>  word OUT </a:t>
            </a:r>
          </a:p>
          <a:p>
            <a:r>
              <a:rPr lang="en-US" dirty="0" smtClean="0"/>
              <a:t>And of course one of most important</a:t>
            </a:r>
            <a:r>
              <a:rPr lang="en-US" baseline="0" dirty="0" smtClean="0"/>
              <a:t> goals of having all the invasives data in one place for your state is for communicating important findings to your partners. </a:t>
            </a:r>
            <a:r>
              <a:rPr lang="en-US" baseline="0" dirty="0" err="1" smtClean="0"/>
              <a:t>iMap</a:t>
            </a:r>
            <a:r>
              <a:rPr lang="en-US" baseline="0" dirty="0" smtClean="0"/>
              <a:t> has an email alert system…</a:t>
            </a:r>
          </a:p>
          <a:p>
            <a:r>
              <a:rPr lang="en-US" dirty="0" smtClean="0"/>
              <a:t>Action </a:t>
            </a:r>
            <a:r>
              <a:rPr lang="en-US" dirty="0" smtClean="0">
                <a:sym typeface="Wingdings"/>
              </a:rPr>
              <a:t> </a:t>
            </a:r>
            <a:r>
              <a:rPr lang="en-US" dirty="0" smtClean="0"/>
              <a:t>PRISM leaders, Scott K, Mark Whitmore, and others</a:t>
            </a:r>
            <a:r>
              <a:rPr lang="en-US" baseline="0" dirty="0" smtClean="0"/>
              <a:t> around the state will know that new data has been entered</a:t>
            </a:r>
          </a:p>
          <a:p>
            <a:r>
              <a:rPr lang="en-US" baseline="0" dirty="0" smtClean="0"/>
              <a:t>And YOU can set up alerts for county/park/watershed etc.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C02BEFF-6583-C540-8428-A2DF47538FB2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47986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Staff turnover; ongoing projects;</a:t>
            </a:r>
            <a:r>
              <a:rPr lang="en-US" baseline="0" dirty="0" smtClean="0"/>
              <a:t> over time</a:t>
            </a:r>
            <a:endParaRPr lang="en-US" dirty="0" smtClean="0"/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Projects are a way to keep track of work being done under a specific grant or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a specific project such as a high school class project or 4-H project.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Projects can only be set up by an iMapInvasives administrator. The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project leader will then request a Level 5 user access for that project.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oject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leaders will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beable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download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 the invasives data that is entered for their project. </a:t>
            </a:r>
          </a:p>
          <a:p>
            <a:r>
              <a:rPr lang="en-US" dirty="0" smtClean="0"/>
              <a:t>HWA photo – </a:t>
            </a:r>
            <a:r>
              <a:rPr lang="en-US" dirty="0" err="1" smtClean="0"/>
              <a:t>Jessi</a:t>
            </a:r>
            <a:r>
              <a:rPr lang="en-US" dirty="0" smtClean="0"/>
              <a:t> Lyons CCE, from iMap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B6115E-DE4A-48B8-A3F8-0EE5C3EFF9C9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97885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Two ways to enter </a:t>
            </a:r>
            <a:r>
              <a:rPr lang="en-US" dirty="0" err="1" smtClean="0"/>
              <a:t>obs</a:t>
            </a:r>
            <a:r>
              <a:rPr lang="en-US" dirty="0" smtClean="0"/>
              <a:t> data;</a:t>
            </a:r>
            <a:r>
              <a:rPr lang="en-US" baseline="0" dirty="0" smtClean="0"/>
              <a:t> ONLINE - </a:t>
            </a:r>
            <a:r>
              <a:rPr lang="en-US" dirty="0" smtClean="0"/>
              <a:t>Training – if you prefer</a:t>
            </a:r>
            <a:r>
              <a:rPr lang="en-US" baseline="0" dirty="0" smtClean="0"/>
              <a:t> to enter observation data online – short video will walk you through the steps 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B6115E-DE4A-48B8-A3F8-0EE5C3EFF9C9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57951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Obs</a:t>
            </a:r>
            <a:r>
              <a:rPr lang="en-US" dirty="0" smtClean="0"/>
              <a:t> App or Online</a:t>
            </a:r>
          </a:p>
          <a:p>
            <a:r>
              <a:rPr lang="en-US" dirty="0" smtClean="0"/>
              <a:t>Other data types – Online; </a:t>
            </a:r>
          </a:p>
          <a:p>
            <a:r>
              <a:rPr lang="en-US" dirty="0" smtClean="0"/>
              <a:t>App</a:t>
            </a:r>
            <a:r>
              <a:rPr lang="en-US" baseline="0" dirty="0" smtClean="0"/>
              <a:t> – observation, only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B6115E-DE4A-48B8-A3F8-0EE5C3EFF9C9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45113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81100" y="696913"/>
            <a:ext cx="4648200" cy="348773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Track</a:t>
            </a:r>
            <a:r>
              <a:rPr lang="en-US" baseline="0" dirty="0" smtClean="0"/>
              <a:t> change over time</a:t>
            </a:r>
            <a:endParaRPr lang="en-US" dirty="0"/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303FD31-03FC-498C-8E65-3A5526546953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21045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Overview of state efforts – ISAW and PRISMs</a:t>
            </a:r>
          </a:p>
          <a:p>
            <a:r>
              <a:rPr lang="en-US" dirty="0" smtClean="0"/>
              <a:t>Let</a:t>
            </a:r>
            <a:r>
              <a:rPr lang="en-US" baseline="0" dirty="0" smtClean="0"/>
              <a:t> you know about iMap, a resource available to you</a:t>
            </a:r>
          </a:p>
          <a:p>
            <a:r>
              <a:rPr lang="en-US" baseline="0" dirty="0" smtClean="0"/>
              <a:t>And want to empower you to have an iMap login and know how to submit an observation from your phone</a:t>
            </a:r>
          </a:p>
          <a:p>
            <a:r>
              <a:rPr lang="en-US" baseline="0" dirty="0" smtClean="0"/>
              <a:t>FLY IN</a:t>
            </a:r>
          </a:p>
          <a:p>
            <a:r>
              <a:rPr lang="en-US" baseline="0" dirty="0" smtClean="0"/>
              <a:t>Special today – trying to make this as close to in-person as possible</a:t>
            </a:r>
          </a:p>
          <a:p>
            <a:r>
              <a:rPr lang="en-US" baseline="0" dirty="0" smtClean="0"/>
              <a:t>iMap Section – follow along</a:t>
            </a:r>
          </a:p>
          <a:p>
            <a:r>
              <a:rPr lang="en-US" baseline="0" dirty="0" smtClean="0"/>
              <a:t>PLUS Tech hour – personal assistance via phone and email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B6115E-DE4A-48B8-A3F8-0EE5C3EFF9C9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75609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 smtClean="0"/>
              <a:t>Shift gears now …. Covered online… now cover the app…</a:t>
            </a:r>
          </a:p>
          <a:p>
            <a:r>
              <a:rPr lang="en-US" altLang="en-US" dirty="0" smtClean="0"/>
              <a:t>The app is a great, easy way to collect data, </a:t>
            </a:r>
          </a:p>
          <a:p>
            <a:r>
              <a:rPr lang="en-US" altLang="en-US" dirty="0" smtClean="0"/>
              <a:t>but the online interface still holds all the power features. </a:t>
            </a:r>
          </a:p>
          <a:p>
            <a:r>
              <a:rPr lang="en-US" altLang="en-US" dirty="0" smtClean="0"/>
              <a:t>People need to log in online occasionally to check all their data collected with the app. </a:t>
            </a:r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16130" indent="-2754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01738" indent="-22034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42433" indent="-22034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983128" indent="-22034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23823" indent="-22034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864518" indent="-22034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05213" indent="-22034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745908" indent="-22034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CBB11E5-6225-405C-B249-C54EFFD9F558}" type="slidenum">
              <a:rPr lang="en-US" altLang="en-US" smtClean="0">
                <a:latin typeface="Calibri" panose="020F0502020204030204" pitchFamily="34" charset="0"/>
              </a:rPr>
              <a:pPr/>
              <a:t>35</a:t>
            </a:fld>
            <a:endParaRPr lang="en-US" altLang="en-US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64944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Overview of state efforts – ISAW and PRISMs</a:t>
            </a:r>
          </a:p>
          <a:p>
            <a:r>
              <a:rPr lang="en-US" dirty="0" smtClean="0"/>
              <a:t>Let</a:t>
            </a:r>
            <a:r>
              <a:rPr lang="en-US" baseline="0" dirty="0" smtClean="0"/>
              <a:t> you know about iMap, a resource available to you</a:t>
            </a:r>
          </a:p>
          <a:p>
            <a:r>
              <a:rPr lang="en-US" baseline="0" dirty="0" smtClean="0"/>
              <a:t>And want to empower you to have an iMap login and know how to submit an observation from your phone</a:t>
            </a:r>
          </a:p>
          <a:p>
            <a:r>
              <a:rPr lang="en-US" baseline="0" dirty="0" smtClean="0"/>
              <a:t>FLY IN</a:t>
            </a:r>
          </a:p>
          <a:p>
            <a:r>
              <a:rPr lang="en-US" baseline="0" dirty="0" smtClean="0"/>
              <a:t>Special today – trying to make this as close to in-person as possible</a:t>
            </a:r>
          </a:p>
          <a:p>
            <a:r>
              <a:rPr lang="en-US" baseline="0" dirty="0" smtClean="0"/>
              <a:t>iMap Section – follow along</a:t>
            </a:r>
          </a:p>
          <a:p>
            <a:r>
              <a:rPr lang="en-US" baseline="0" dirty="0" smtClean="0"/>
              <a:t>PLUS Tech hour – personal assistance via phone and email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B6115E-DE4A-48B8-A3F8-0EE5C3EFF9C9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75609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Shape 255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5846318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On your phone, with safari or chrome</a:t>
            </a:r>
          </a:p>
          <a:p>
            <a:r>
              <a:rPr lang="en-US" baseline="0" dirty="0" smtClean="0"/>
              <a:t>Go to </a:t>
            </a:r>
            <a:r>
              <a:rPr lang="en-US" baseline="0" dirty="0" err="1" smtClean="0"/>
              <a:t>Nyimapinvasives.org</a:t>
            </a:r>
            <a:endParaRPr lang="en-US" baseline="0" dirty="0" smtClean="0"/>
          </a:p>
          <a:p>
            <a:r>
              <a:rPr lang="en-US" baseline="0" dirty="0" smtClean="0"/>
              <a:t>Click on “Mobile” Tab</a:t>
            </a:r>
          </a:p>
          <a:p>
            <a:r>
              <a:rPr lang="en-US" baseline="0" dirty="0" smtClean="0"/>
              <a:t>Then, click on icon for </a:t>
            </a:r>
            <a:r>
              <a:rPr lang="en-US" baseline="0" dirty="0" err="1" smtClean="0"/>
              <a:t>PlayStore</a:t>
            </a:r>
            <a:r>
              <a:rPr lang="en-US" baseline="0" dirty="0" smtClean="0"/>
              <a:t> or </a:t>
            </a:r>
            <a:r>
              <a:rPr lang="en-US" baseline="0" dirty="0" err="1" smtClean="0"/>
              <a:t>AppStore</a:t>
            </a:r>
            <a:endParaRPr lang="en-US" baseline="0" dirty="0" smtClean="0"/>
          </a:p>
          <a:p>
            <a:r>
              <a:rPr lang="en-US" baseline="0" dirty="0" smtClean="0"/>
              <a:t>ALSO: app has minimum requirements – listed there</a:t>
            </a:r>
          </a:p>
          <a:p>
            <a:r>
              <a:rPr lang="en-US" baseline="0" dirty="0" smtClean="0"/>
              <a:t>AND: this page is a great resource for later – quick start – one pager – and the User manual for review/questions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B6115E-DE4A-48B8-A3F8-0EE5C3EFF9C9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9550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Shape 260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9788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Shape 261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r>
              <a:rPr lang="en-US" dirty="0" smtClean="0"/>
              <a:t>4 clicks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502733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9788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Shape 275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2868023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9788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Shape 282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r>
              <a:rPr lang="en-US" dirty="0" smtClean="0"/>
              <a:t>NOW; downloaded &amp; location services are on…</a:t>
            </a:r>
          </a:p>
          <a:p>
            <a:r>
              <a:rPr lang="en-US" dirty="0" smtClean="0"/>
              <a:t>OPEN app… first time  </a:t>
            </a:r>
            <a:r>
              <a:rPr lang="en-US" dirty="0" smtClean="0">
                <a:sym typeface="Wingdings"/>
              </a:rPr>
              <a:t> </a:t>
            </a:r>
            <a:r>
              <a:rPr lang="en-US" dirty="0" smtClean="0"/>
              <a:t>Set</a:t>
            </a:r>
            <a:r>
              <a:rPr lang="en-US" baseline="0" dirty="0" smtClean="0"/>
              <a:t> Preferences opens</a:t>
            </a:r>
          </a:p>
          <a:p>
            <a:r>
              <a:rPr lang="en-US" baseline="0" dirty="0" smtClean="0"/>
              <a:t>Under menu bars</a:t>
            </a:r>
          </a:p>
          <a:p>
            <a:r>
              <a:rPr lang="en-US" baseline="0" dirty="0" smtClean="0"/>
              <a:t>PROJECT: water chestnut – if not there, then click on the UPDATE states data</a:t>
            </a:r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133775052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MEG: get X, too; Set custom species list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B6115E-DE4A-48B8-A3F8-0EE5C3EFF9C9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84197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Tap to get</a:t>
            </a:r>
            <a:r>
              <a:rPr lang="en-US" baseline="0" dirty="0" smtClean="0"/>
              <a:t> passed transparency</a:t>
            </a:r>
          </a:p>
          <a:p>
            <a:endParaRPr lang="en-US" baseline="0" dirty="0" smtClean="0"/>
          </a:p>
          <a:p>
            <a:r>
              <a:rPr lang="en-US" baseline="0" dirty="0" smtClean="0"/>
              <a:t>PHOTOS – Good photo – white background – keys for scale reference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B6115E-DE4A-48B8-A3F8-0EE5C3EFF9C9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91677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0, 0 ?</a:t>
            </a:r>
          </a:p>
          <a:p>
            <a:r>
              <a:rPr lang="en-US" dirty="0" smtClean="0"/>
              <a:t>Equator, South of Greenwich – off the coast</a:t>
            </a:r>
            <a:r>
              <a:rPr lang="en-US" baseline="0" dirty="0" smtClean="0"/>
              <a:t> of Africa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B6115E-DE4A-48B8-A3F8-0EE5C3EFF9C9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65376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9788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Shape 299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r>
              <a:rPr lang="en-US" smtClean="0"/>
              <a:t>Group of 10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69005767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going from your phone to iMap</a:t>
            </a:r>
          </a:p>
          <a:p>
            <a:r>
              <a:rPr lang="en-US" dirty="0" smtClean="0"/>
              <a:t>When upload is successful, cards are no longer on your screen; not on your phone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B6115E-DE4A-48B8-A3F8-0EE5C3EFF9C9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9421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Network</a:t>
            </a:r>
          </a:p>
          <a:p>
            <a:r>
              <a:rPr lang="en-US" dirty="0" smtClean="0"/>
              <a:t>Natural Resource Managers, volunteers, water chestnut</a:t>
            </a:r>
            <a:r>
              <a:rPr lang="en-US" baseline="0" dirty="0" smtClean="0"/>
              <a:t> pulls, </a:t>
            </a:r>
            <a:r>
              <a:rPr lang="en-US" dirty="0" smtClean="0"/>
              <a:t>strike teams, etc.</a:t>
            </a:r>
          </a:p>
          <a:p>
            <a:r>
              <a:rPr lang="en-US" dirty="0" smtClean="0"/>
              <a:t>Fortunate – state is covered (CISMA – leftover cookie dough)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B6115E-DE4A-48B8-A3F8-0EE5C3EFF9C9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18783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Test in your neighborhood; garlic</a:t>
            </a:r>
            <a:r>
              <a:rPr lang="en-US" baseline="0" dirty="0" smtClean="0"/>
              <a:t> mustard, or purple loosestrife, or </a:t>
            </a:r>
            <a:r>
              <a:rPr lang="en-US" baseline="0" dirty="0" err="1" smtClean="0"/>
              <a:t>phragmites</a:t>
            </a:r>
            <a:r>
              <a:rPr lang="en-US" baseline="0" dirty="0" smtClean="0"/>
              <a:t>; </a:t>
            </a:r>
            <a:r>
              <a:rPr lang="en-US" dirty="0" smtClean="0"/>
              <a:t>Make sure username</a:t>
            </a:r>
            <a:r>
              <a:rPr lang="en-US" baseline="0" dirty="0" smtClean="0"/>
              <a:t> is correct, photo uploading OK, etc.</a:t>
            </a:r>
          </a:p>
          <a:p>
            <a:r>
              <a:rPr lang="en-US" baseline="0" dirty="0" smtClean="0"/>
              <a:t>View Map &amp; View Table</a:t>
            </a:r>
          </a:p>
          <a:p>
            <a:r>
              <a:rPr lang="en-US" baseline="0" dirty="0" smtClean="0"/>
              <a:t>Then ready to go and Search for water chestnut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B6115E-DE4A-48B8-A3F8-0EE5C3EFF9C9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21313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Test in your neighborhood; garlic</a:t>
            </a:r>
            <a:r>
              <a:rPr lang="en-US" baseline="0" dirty="0" smtClean="0"/>
              <a:t> mustard, or purple loosestrife, or </a:t>
            </a:r>
            <a:r>
              <a:rPr lang="en-US" baseline="0" dirty="0" err="1" smtClean="0"/>
              <a:t>phragmites</a:t>
            </a:r>
            <a:r>
              <a:rPr lang="en-US" baseline="0" dirty="0" smtClean="0"/>
              <a:t>; </a:t>
            </a:r>
            <a:r>
              <a:rPr lang="en-US" dirty="0" smtClean="0"/>
              <a:t>Make sure username</a:t>
            </a:r>
            <a:r>
              <a:rPr lang="en-US" baseline="0" dirty="0" smtClean="0"/>
              <a:t> is correct, photo uploading OK, etc.</a:t>
            </a:r>
          </a:p>
          <a:p>
            <a:r>
              <a:rPr lang="en-US" baseline="0" dirty="0" smtClean="0"/>
              <a:t>View Map &amp; View Table</a:t>
            </a:r>
          </a:p>
          <a:p>
            <a:r>
              <a:rPr lang="en-US" baseline="0" dirty="0" smtClean="0"/>
              <a:t>Then ready to go and Search for water chestnut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B6115E-DE4A-48B8-A3F8-0EE5C3EFF9C9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21313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Test in your neighborhood; garlic</a:t>
            </a:r>
            <a:r>
              <a:rPr lang="en-US" baseline="0" dirty="0" smtClean="0"/>
              <a:t> mustard, or purple loosestrife, or </a:t>
            </a:r>
            <a:r>
              <a:rPr lang="en-US" baseline="0" dirty="0" err="1" smtClean="0"/>
              <a:t>phragmites</a:t>
            </a:r>
            <a:r>
              <a:rPr lang="en-US" baseline="0" dirty="0" smtClean="0"/>
              <a:t>; </a:t>
            </a:r>
            <a:r>
              <a:rPr lang="en-US" dirty="0" smtClean="0"/>
              <a:t>Make sure username</a:t>
            </a:r>
            <a:r>
              <a:rPr lang="en-US" baseline="0" dirty="0" smtClean="0"/>
              <a:t> is correct, photo uploading OK, etc.</a:t>
            </a:r>
          </a:p>
          <a:p>
            <a:r>
              <a:rPr lang="en-US" baseline="0" dirty="0" smtClean="0"/>
              <a:t>View Map &amp; View Table</a:t>
            </a:r>
          </a:p>
          <a:p>
            <a:r>
              <a:rPr lang="en-US" baseline="0" dirty="0" smtClean="0"/>
              <a:t>Then ready to go and Search for water chestnut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B6115E-DE4A-48B8-A3F8-0EE5C3EFF9C9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21313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Open</a:t>
            </a:r>
            <a:r>
              <a:rPr lang="en-US" baseline="0" dirty="0" smtClean="0"/>
              <a:t> the record…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B6115E-DE4A-48B8-A3F8-0EE5C3EFF9C9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21313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While you are online…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B6115E-DE4A-48B8-A3F8-0EE5C3EFF9C9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21313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Overview of state efforts – ISAW and PRISMs</a:t>
            </a:r>
          </a:p>
          <a:p>
            <a:r>
              <a:rPr lang="en-US" dirty="0" smtClean="0"/>
              <a:t>Let</a:t>
            </a:r>
            <a:r>
              <a:rPr lang="en-US" baseline="0" dirty="0" smtClean="0"/>
              <a:t> you know about iMap, a resource available to you</a:t>
            </a:r>
          </a:p>
          <a:p>
            <a:r>
              <a:rPr lang="en-US" baseline="0" dirty="0" smtClean="0"/>
              <a:t>And want to empower you to have an iMap login and know how to submit an observation from your phone</a:t>
            </a:r>
          </a:p>
          <a:p>
            <a:r>
              <a:rPr lang="en-US" baseline="0" dirty="0" smtClean="0"/>
              <a:t>FLY IN</a:t>
            </a:r>
          </a:p>
          <a:p>
            <a:r>
              <a:rPr lang="en-US" baseline="0" dirty="0" smtClean="0"/>
              <a:t>Special today – trying to make this as close to in-person as possible</a:t>
            </a:r>
          </a:p>
          <a:p>
            <a:r>
              <a:rPr lang="en-US" baseline="0" dirty="0" smtClean="0"/>
              <a:t>iMap Section – follow along</a:t>
            </a:r>
          </a:p>
          <a:p>
            <a:r>
              <a:rPr lang="en-US" baseline="0" dirty="0" smtClean="0"/>
              <a:t>PLUS Tech hour – personal assistance via phone and email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B6115E-DE4A-48B8-A3F8-0EE5C3EFF9C9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75609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Megan did a presentation on 8 Things</a:t>
            </a:r>
            <a:r>
              <a:rPr lang="en-US" baseline="0" dirty="0" smtClean="0"/>
              <a:t> you can do for an event we did during ISAW – full presentation available at the ISAW blog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B6115E-DE4A-48B8-A3F8-0EE5C3EFF9C9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85987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NOW ready – app loaded; app tested; water</a:t>
            </a:r>
            <a:r>
              <a:rPr lang="en-US" baseline="0" dirty="0" smtClean="0"/>
              <a:t> chestnut ID Good </a:t>
            </a:r>
            <a:r>
              <a:rPr lang="en-US" dirty="0" smtClean="0"/>
              <a:t>Goal is to find infestations</a:t>
            </a:r>
            <a:r>
              <a:rPr lang="en-US" baseline="0" dirty="0" smtClean="0"/>
              <a:t> when they are small and manageable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If found early, small infestation </a:t>
            </a:r>
            <a:r>
              <a:rPr lang="en-US" sz="1200" dirty="0" smtClean="0">
                <a:sym typeface="Wingdings"/>
              </a:rPr>
              <a:t> manageable</a:t>
            </a:r>
            <a:endParaRPr lang="en-US" sz="120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B6115E-DE4A-48B8-A3F8-0EE5C3EFF9C9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2650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</a:t>
            </a:r>
            <a:r>
              <a:rPr lang="en-US" baseline="0" dirty="0" smtClean="0"/>
              <a:t> the field; eyes on the ground; detective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B6115E-DE4A-48B8-A3F8-0EE5C3EFF9C9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69002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Please</a:t>
            </a:r>
            <a:r>
              <a:rPr lang="en-US" baseline="0" dirty="0" smtClean="0"/>
              <a:t> ask questions now</a:t>
            </a:r>
          </a:p>
          <a:p>
            <a:r>
              <a:rPr lang="en-US" baseline="0" dirty="0" smtClean="0"/>
              <a:t>iMap is here to help anyone in the state working on Invasive species issues; please do not hesitate to contact us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B6115E-DE4A-48B8-A3F8-0EE5C3EFF9C9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2687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350">
              <a:defRPr/>
            </a:pPr>
            <a:r>
              <a:rPr lang="en-US" dirty="0" smtClean="0"/>
              <a:t>At ANY scale – preserve; county; PRISM;</a:t>
            </a:r>
            <a:r>
              <a:rPr lang="en-US" baseline="0" dirty="0" smtClean="0"/>
              <a:t> state</a:t>
            </a:r>
          </a:p>
          <a:p>
            <a:pPr defTabSz="914350">
              <a:defRPr/>
            </a:pPr>
            <a:r>
              <a:rPr lang="en-US" dirty="0" smtClean="0"/>
              <a:t>Why? Sooner is better; knowledge is key – small</a:t>
            </a:r>
            <a:r>
              <a:rPr lang="en-US" baseline="0" dirty="0" smtClean="0"/>
              <a:t> or isolated? Nearby?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B6115E-DE4A-48B8-A3F8-0EE5C3EFF9C9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282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 any species</a:t>
            </a:r>
          </a:p>
          <a:p>
            <a:r>
              <a:rPr lang="en-US" dirty="0" smtClean="0"/>
              <a:t>Goal</a:t>
            </a:r>
            <a:r>
              <a:rPr lang="en-US" baseline="0" dirty="0" smtClean="0"/>
              <a:t> </a:t>
            </a:r>
            <a:r>
              <a:rPr lang="en-US" baseline="0" dirty="0" smtClean="0"/>
              <a:t>is to find things early when they are manageable</a:t>
            </a:r>
          </a:p>
          <a:p>
            <a:r>
              <a:rPr lang="en-US" baseline="0" dirty="0" smtClean="0"/>
              <a:t>Water chestnut is one that is manageable if it is a small infestation; my neighborhood; 15 years</a:t>
            </a:r>
          </a:p>
          <a:p>
            <a:r>
              <a:rPr lang="en-US" baseline="0" dirty="0" smtClean="0"/>
              <a:t>Flier – water chestnut chasers Challenge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B6115E-DE4A-48B8-A3F8-0EE5C3EFF9C9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5781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Overview of state efforts – ISAW and PRISMs</a:t>
            </a:r>
          </a:p>
          <a:p>
            <a:r>
              <a:rPr lang="en-US" dirty="0" smtClean="0"/>
              <a:t>Let</a:t>
            </a:r>
            <a:r>
              <a:rPr lang="en-US" baseline="0" dirty="0" smtClean="0"/>
              <a:t> you know about iMap, a resource available to you</a:t>
            </a:r>
          </a:p>
          <a:p>
            <a:r>
              <a:rPr lang="en-US" baseline="0" dirty="0" smtClean="0"/>
              <a:t>And want to empower you to have an iMap login and know how to submit an observation from your phone</a:t>
            </a:r>
          </a:p>
          <a:p>
            <a:r>
              <a:rPr lang="en-US" baseline="0" dirty="0" smtClean="0"/>
              <a:t>FLY IN</a:t>
            </a:r>
          </a:p>
          <a:p>
            <a:r>
              <a:rPr lang="en-US" baseline="0" dirty="0" smtClean="0"/>
              <a:t>Special today – trying to make this as close to in-person as possible</a:t>
            </a:r>
          </a:p>
          <a:p>
            <a:r>
              <a:rPr lang="en-US" baseline="0" dirty="0" smtClean="0"/>
              <a:t>iMap Section – follow along</a:t>
            </a:r>
          </a:p>
          <a:p>
            <a:r>
              <a:rPr lang="en-US" baseline="0" dirty="0" smtClean="0"/>
              <a:t>PLUS Tech hour – personal assistance via phone and email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B6115E-DE4A-48B8-A3F8-0EE5C3EFF9C9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7560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NYNHP mission</a:t>
            </a:r>
          </a:p>
          <a:p>
            <a:r>
              <a:rPr lang="en-US" dirty="0" smtClean="0"/>
              <a:t>iMap – a</a:t>
            </a:r>
            <a:r>
              <a:rPr lang="en-US" baseline="0" dirty="0" smtClean="0"/>
              <a:t> part of </a:t>
            </a:r>
            <a:r>
              <a:rPr lang="en-US" dirty="0" smtClean="0"/>
              <a:t>NYNHP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B6115E-DE4A-48B8-A3F8-0EE5C3EFF9C9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5558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203392" y="696309"/>
            <a:ext cx="4603618" cy="3487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dirty="0" smtClean="0"/>
              <a:t>iMap has evolved in</a:t>
            </a:r>
            <a:r>
              <a:rPr lang="en-US" baseline="0" dirty="0" smtClean="0"/>
              <a:t> the past 7 years – software, data, participation</a:t>
            </a:r>
            <a:endParaRPr lang="en-US" dirty="0" smtClean="0"/>
          </a:p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C5917AF-8EC0-4DCE-8734-C79C7694F60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0043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21292-EC09-4B33-AC1F-EAAA21C4EBE7}" type="datetimeFigureOut">
              <a:rPr lang="en-US" smtClean="0"/>
              <a:pPr/>
              <a:t>1/25/18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04753-7E53-4F8F-9950-C2CC0E09AE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21292-EC09-4B33-AC1F-EAAA21C4EBE7}" type="datetimeFigureOut">
              <a:rPr lang="en-US" smtClean="0"/>
              <a:pPr/>
              <a:t>1/25/18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04753-7E53-4F8F-9950-C2CC0E09AE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21292-EC09-4B33-AC1F-EAAA21C4EBE7}" type="datetimeFigureOut">
              <a:rPr lang="en-US" smtClean="0"/>
              <a:pPr/>
              <a:t>1/25/18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04753-7E53-4F8F-9950-C2CC0E09AE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/>
          <p:nvPr/>
        </p:nvSpPr>
        <p:spPr>
          <a:xfrm>
            <a:off x="-75" y="6727600"/>
            <a:ext cx="9144000" cy="130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lIns="121897" tIns="121897" rIns="121897" bIns="121897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943200"/>
          </a:xfrm>
          <a:prstGeom prst="rect">
            <a:avLst/>
          </a:prstGeom>
        </p:spPr>
        <p:txBody>
          <a:bodyPr lIns="121897" tIns="121897" rIns="121897" bIns="121897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1"/>
          </p:nvPr>
        </p:nvSpPr>
        <p:spPr>
          <a:xfrm>
            <a:off x="311700" y="1688433"/>
            <a:ext cx="8520600" cy="4403600"/>
          </a:xfrm>
          <a:prstGeom prst="rect">
            <a:avLst/>
          </a:prstGeom>
        </p:spPr>
        <p:txBody>
          <a:bodyPr lIns="121897" tIns="121897" rIns="121897" bIns="121897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121897" tIns="121897" rIns="121897" bIns="121897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9030700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21292-EC09-4B33-AC1F-EAAA21C4EBE7}" type="datetimeFigureOut">
              <a:rPr lang="en-US" smtClean="0"/>
              <a:pPr/>
              <a:t>1/25/18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04753-7E53-4F8F-9950-C2CC0E09AE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21292-EC09-4B33-AC1F-EAAA21C4EBE7}" type="datetimeFigureOut">
              <a:rPr lang="en-US" smtClean="0"/>
              <a:pPr/>
              <a:t>1/25/18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04753-7E53-4F8F-9950-C2CC0E09AE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21292-EC09-4B33-AC1F-EAAA21C4EBE7}" type="datetimeFigureOut">
              <a:rPr lang="en-US" smtClean="0"/>
              <a:pPr/>
              <a:t>1/25/18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04753-7E53-4F8F-9950-C2CC0E09AE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21292-EC09-4B33-AC1F-EAAA21C4EBE7}" type="datetimeFigureOut">
              <a:rPr lang="en-US" smtClean="0"/>
              <a:pPr/>
              <a:t>1/25/18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04753-7E53-4F8F-9950-C2CC0E09AE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21292-EC09-4B33-AC1F-EAAA21C4EBE7}" type="datetimeFigureOut">
              <a:rPr lang="en-US" smtClean="0"/>
              <a:pPr/>
              <a:t>1/25/18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04753-7E53-4F8F-9950-C2CC0E09AE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21292-EC09-4B33-AC1F-EAAA21C4EBE7}" type="datetimeFigureOut">
              <a:rPr lang="en-US" smtClean="0"/>
              <a:pPr/>
              <a:t>1/25/18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04753-7E53-4F8F-9950-C2CC0E09AE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21292-EC09-4B33-AC1F-EAAA21C4EBE7}" type="datetimeFigureOut">
              <a:rPr lang="en-US" smtClean="0"/>
              <a:pPr/>
              <a:t>1/25/18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04753-7E53-4F8F-9950-C2CC0E09AE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21292-EC09-4B33-AC1F-EAAA21C4EBE7}" type="datetimeFigureOut">
              <a:rPr lang="en-US" smtClean="0"/>
              <a:pPr/>
              <a:t>1/25/18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04753-7E53-4F8F-9950-C2CC0E09AE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EFF2E1"/>
            </a:gs>
            <a:gs pos="4000">
              <a:schemeClr val="accent3">
                <a:lumMod val="75000"/>
                <a:alpha val="68000"/>
              </a:schemeClr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C21292-EC09-4B33-AC1F-EAAA21C4EBE7}" type="datetimeFigureOut">
              <a:rPr lang="en-US" smtClean="0"/>
              <a:pPr/>
              <a:t>1/25/18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204753-7E53-4F8F-9950-C2CC0E09AEC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jpeg"/><Relationship Id="rId5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jpe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hyperlink" Target="http://www.Nyimapinvasives.org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4" Type="http://schemas.openxmlformats.org/officeDocument/2006/relationships/image" Target="../media/image38.jpg"/><Relationship Id="rId5" Type="http://schemas.openxmlformats.org/officeDocument/2006/relationships/image" Target="../media/image39.JPG"/><Relationship Id="rId6" Type="http://schemas.openxmlformats.org/officeDocument/2006/relationships/image" Target="../media/image40.jpeg"/><Relationship Id="rId7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4" Type="http://schemas.openxmlformats.org/officeDocument/2006/relationships/image" Target="../media/image45.jpg"/><Relationship Id="rId5" Type="http://schemas.openxmlformats.org/officeDocument/2006/relationships/image" Target="../media/image46.png"/><Relationship Id="rId6" Type="http://schemas.openxmlformats.org/officeDocument/2006/relationships/image" Target="../media/image47.jpg"/><Relationship Id="rId7" Type="http://schemas.openxmlformats.org/officeDocument/2006/relationships/image" Target="../media/image38.jpg"/><Relationship Id="rId8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Relationship Id="rId3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image" Target="../media/image52.jpeg"/><Relationship Id="rId6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5" Type="http://schemas.openxmlformats.org/officeDocument/2006/relationships/image" Target="../media/image59.jpeg"/><Relationship Id="rId6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61.png"/><Relationship Id="rId5" Type="http://schemas.openxmlformats.org/officeDocument/2006/relationships/image" Target="../media/image62.png"/><Relationship Id="rId6" Type="http://schemas.openxmlformats.org/officeDocument/2006/relationships/image" Target="../media/image63.png"/><Relationship Id="rId7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6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5" Type="http://schemas.openxmlformats.org/officeDocument/2006/relationships/image" Target="../media/image68.png"/><Relationship Id="rId6" Type="http://schemas.openxmlformats.org/officeDocument/2006/relationships/image" Target="../media/image69.png"/><Relationship Id="rId7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71.png"/><Relationship Id="rId5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74.jpeg"/><Relationship Id="rId5" Type="http://schemas.openxmlformats.org/officeDocument/2006/relationships/image" Target="../media/image75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9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76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hyperlink" Target="http://www.nyimapinvasives.org/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hyperlink" Target="http://www.Nyimapinvasives.org" TargetMode="External"/><Relationship Id="rId5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4" Type="http://schemas.openxmlformats.org/officeDocument/2006/relationships/image" Target="../media/image79.png"/><Relationship Id="rId5" Type="http://schemas.openxmlformats.org/officeDocument/2006/relationships/image" Target="../media/image80.png"/><Relationship Id="rId6" Type="http://schemas.openxmlformats.org/officeDocument/2006/relationships/image" Target="../media/image81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4" Type="http://schemas.openxmlformats.org/officeDocument/2006/relationships/image" Target="../media/image83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4" Type="http://schemas.openxmlformats.org/officeDocument/2006/relationships/image" Target="../media/image85.png"/><Relationship Id="rId5" Type="http://schemas.openxmlformats.org/officeDocument/2006/relationships/image" Target="../media/image86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4" Type="http://schemas.openxmlformats.org/officeDocument/2006/relationships/image" Target="../media/image87.png"/><Relationship Id="rId5" Type="http://schemas.openxmlformats.org/officeDocument/2006/relationships/image" Target="../media/image88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4" Type="http://schemas.openxmlformats.org/officeDocument/2006/relationships/image" Target="../media/image89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0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8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4" Type="http://schemas.openxmlformats.org/officeDocument/2006/relationships/image" Target="../media/image92.png"/><Relationship Id="rId5" Type="http://schemas.openxmlformats.org/officeDocument/2006/relationships/image" Target="../media/image93.png"/><Relationship Id="rId6" Type="http://schemas.openxmlformats.org/officeDocument/2006/relationships/image" Target="../media/image40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4" Type="http://schemas.openxmlformats.org/officeDocument/2006/relationships/image" Target="../media/image91.png"/><Relationship Id="rId5" Type="http://schemas.openxmlformats.org/officeDocument/2006/relationships/image" Target="../media/image40.jpeg"/><Relationship Id="rId6" Type="http://schemas.openxmlformats.org/officeDocument/2006/relationships/image" Target="../media/image95.jpeg"/><Relationship Id="rId7" Type="http://schemas.openxmlformats.org/officeDocument/2006/relationships/image" Target="../media/image73.png"/><Relationship Id="rId8" Type="http://schemas.openxmlformats.org/officeDocument/2006/relationships/image" Target="../media/image96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4" Type="http://schemas.openxmlformats.org/officeDocument/2006/relationships/image" Target="../media/image98.jpeg"/><Relationship Id="rId5" Type="http://schemas.openxmlformats.org/officeDocument/2006/relationships/image" Target="../media/image99.jpeg"/><Relationship Id="rId6" Type="http://schemas.openxmlformats.org/officeDocument/2006/relationships/image" Target="../media/image100.jpeg"/><Relationship Id="rId7" Type="http://schemas.openxmlformats.org/officeDocument/2006/relationships/image" Target="../media/image101.png"/><Relationship Id="rId8" Type="http://schemas.openxmlformats.org/officeDocument/2006/relationships/image" Target="../media/image89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g"/><Relationship Id="rId5" Type="http://schemas.openxmlformats.org/officeDocument/2006/relationships/image" Target="../media/image7.jpeg"/><Relationship Id="rId6" Type="http://schemas.openxmlformats.org/officeDocument/2006/relationships/image" Target="../media/image8.jpeg"/><Relationship Id="rId7" Type="http://schemas.openxmlformats.org/officeDocument/2006/relationships/image" Target="../media/image9.jpeg"/><Relationship Id="rId8" Type="http://schemas.openxmlformats.org/officeDocument/2006/relationships/image" Target="../media/image10.jpeg"/><Relationship Id="rId9" Type="http://schemas.openxmlformats.org/officeDocument/2006/relationships/image" Target="../media/image11.png"/><Relationship Id="rId10" Type="http://schemas.openxmlformats.org/officeDocument/2006/relationships/image" Target="../media/image12.jpeg"/><Relationship Id="rId11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4" Type="http://schemas.openxmlformats.org/officeDocument/2006/relationships/image" Target="../media/image97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4" Type="http://schemas.openxmlformats.org/officeDocument/2006/relationships/image" Target="../media/image103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4" Type="http://schemas.openxmlformats.org/officeDocument/2006/relationships/image" Target="../media/image104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4" Type="http://schemas.openxmlformats.org/officeDocument/2006/relationships/image" Target="../media/image97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4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106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97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4" Type="http://schemas.openxmlformats.org/officeDocument/2006/relationships/image" Target="../media/image108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4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4" Type="http://schemas.openxmlformats.org/officeDocument/2006/relationships/hyperlink" Target="mailto:imapinvasives@dec.ny.gov" TargetMode="External"/><Relationship Id="rId5" Type="http://schemas.openxmlformats.org/officeDocument/2006/relationships/hyperlink" Target="http://www.nyimapinvasives.org" TargetMode="External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jpe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2587" y="3810000"/>
            <a:ext cx="8719457" cy="1295400"/>
          </a:xfrm>
          <a:noFill/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800" b="1" dirty="0" smtClean="0">
                <a:latin typeface="Tw Cen MT Condensed Extra Bold" panose="020B0803020202020204" pitchFamily="34" charset="0"/>
              </a:rPr>
              <a:t>Meg Wilkinson</a:t>
            </a:r>
            <a:endParaRPr lang="en-US" sz="2800" dirty="0">
              <a:latin typeface="Tw Cen MT Condensed Extra Bold" panose="020B0803020202020204" pitchFamily="34" charset="0"/>
            </a:endParaRPr>
          </a:p>
          <a:p>
            <a:pPr marL="0" indent="0" algn="ctr">
              <a:buNone/>
            </a:pPr>
            <a:r>
              <a:rPr lang="en-US" sz="2000" dirty="0" smtClean="0">
                <a:latin typeface="Tw Cen MT Condensed Extra Bold" panose="020B0803020202020204" pitchFamily="34" charset="0"/>
              </a:rPr>
              <a:t>Invasive Species Database Program Coordinator</a:t>
            </a:r>
          </a:p>
          <a:p>
            <a:pPr marL="0" indent="0" algn="ctr">
              <a:buNone/>
            </a:pPr>
            <a:r>
              <a:rPr lang="en-US" sz="2000" dirty="0" smtClean="0">
                <a:latin typeface="Tw Cen MT Condensed Extra Bold" panose="020B0803020202020204" pitchFamily="34" charset="0"/>
              </a:rPr>
              <a:t>NY Natural Heritage Program</a:t>
            </a:r>
          </a:p>
        </p:txBody>
      </p:sp>
      <p:pic>
        <p:nvPicPr>
          <p:cNvPr id="8" name="Picture 2" descr="L:\DFW\APPS\Heritage\Projects\iMap\EducationOutreach\iMapLogos\Logos_from_FREAC\2012 iMap Logos - Sharing info for strategic mgmt\iMapInvasives_logo_large_colo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152400"/>
            <a:ext cx="3124200" cy="2133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552" y="5181600"/>
            <a:ext cx="3059572" cy="1284635"/>
          </a:xfrm>
          <a:prstGeom prst="rect">
            <a:avLst/>
          </a:prstGeom>
        </p:spPr>
      </p:pic>
      <p:sp>
        <p:nvSpPr>
          <p:cNvPr id="9" name="Title 3"/>
          <p:cNvSpPr txBox="1">
            <a:spLocks/>
          </p:cNvSpPr>
          <p:nvPr/>
        </p:nvSpPr>
        <p:spPr>
          <a:xfrm>
            <a:off x="1447800" y="2438400"/>
            <a:ext cx="6389245" cy="1214489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i="1" dirty="0" smtClean="0"/>
              <a:t>i</a:t>
            </a:r>
            <a:r>
              <a:rPr lang="en-US" sz="2800" dirty="0" smtClean="0"/>
              <a:t>MapInvasives Mobile App Training</a:t>
            </a:r>
            <a:endParaRPr lang="en-US" sz="2800" dirty="0"/>
          </a:p>
          <a:p>
            <a:r>
              <a:rPr lang="en-US" sz="1800" i="1" dirty="0" smtClean="0"/>
              <a:t>Help find small, manageable infestations</a:t>
            </a:r>
            <a:endParaRPr lang="en-US" sz="1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8400" y="5245384"/>
            <a:ext cx="1600200" cy="1182414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 rot="451254">
            <a:off x="5356297" y="313026"/>
            <a:ext cx="3733800" cy="175046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Username = iMap Username</a:t>
            </a:r>
          </a:p>
          <a:p>
            <a:pPr algn="ctr"/>
            <a:r>
              <a:rPr lang="en-US" dirty="0" smtClean="0"/>
              <a:t>first three letters of first name</a:t>
            </a:r>
          </a:p>
          <a:p>
            <a:pPr algn="ctr"/>
            <a:r>
              <a:rPr lang="en-US" dirty="0" smtClean="0"/>
              <a:t>&amp; last name (in full)</a:t>
            </a:r>
          </a:p>
          <a:p>
            <a:pPr algn="ctr"/>
            <a:r>
              <a:rPr lang="en-US" dirty="0" smtClean="0"/>
              <a:t>EXAMPLE: </a:t>
            </a:r>
            <a:r>
              <a:rPr lang="en-US" dirty="0" err="1" smtClean="0"/>
              <a:t>johsmith</a:t>
            </a:r>
            <a:endParaRPr lang="en-US" dirty="0" smtClean="0"/>
          </a:p>
          <a:p>
            <a:pPr algn="ctr"/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PASSWORD: “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changeme2018”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98340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914400"/>
            <a:ext cx="9144000" cy="5741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944561"/>
          </a:xfrm>
        </p:spPr>
        <p:txBody>
          <a:bodyPr>
            <a:normAutofit/>
          </a:bodyPr>
          <a:lstStyle/>
          <a:p>
            <a:r>
              <a:rPr lang="en-US" sz="4000" dirty="0"/>
              <a:t>2010: Live in New York!</a:t>
            </a:r>
          </a:p>
        </p:txBody>
      </p:sp>
    </p:spTree>
    <p:extLst>
      <p:ext uri="{BB962C8B-B14F-4D97-AF65-F5344CB8AC3E}">
        <p14:creationId xmlns:p14="http://schemas.microsoft.com/office/powerpoint/2010/main" val="11313549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398108" y="2971800"/>
            <a:ext cx="5745891" cy="3607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b="1" dirty="0" smtClean="0"/>
              <a:t>Where does the data come from?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1) Bulk uploads from partner organizations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996010" y="3719274"/>
            <a:ext cx="1714337" cy="442674"/>
          </a:xfrm>
          <a:prstGeom prst="round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FFFF"/>
                </a:solidFill>
              </a:rPr>
              <a:t>Museum Data</a:t>
            </a:r>
            <a:endParaRPr lang="en-US" sz="2000" b="1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6010" y="1600200"/>
            <a:ext cx="3804590" cy="442674"/>
          </a:xfrm>
          <a:prstGeom prst="round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FFFF"/>
                </a:solidFill>
              </a:rPr>
              <a:t>Local, State, and Federal Agencies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96010" y="2306558"/>
            <a:ext cx="2656421" cy="442674"/>
          </a:xfrm>
          <a:prstGeom prst="round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FFFF"/>
                </a:solidFill>
              </a:rPr>
              <a:t>Land/ Water Managers</a:t>
            </a:r>
            <a:endParaRPr lang="en-US" sz="2000" b="1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96010" y="3012916"/>
            <a:ext cx="1510293" cy="442674"/>
          </a:xfrm>
          <a:prstGeom prst="round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FFFF"/>
                </a:solidFill>
              </a:rPr>
              <a:t>Researchers</a:t>
            </a:r>
            <a:endParaRPr lang="en-US" sz="20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7521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945927" y="1591344"/>
            <a:ext cx="4027937" cy="198053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764064" y="2971800"/>
            <a:ext cx="4303736" cy="286132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5" name="Picture 4" descr="IMG_0472.JPG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76200" y="1295400"/>
            <a:ext cx="2743200" cy="3886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" name="Picture 2" descr="W:\Projects\iMap\iMapMobile\smartphone photos\iMap mobile\IMG_2092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1066800" y="3048000"/>
            <a:ext cx="3334048" cy="3505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itle 12"/>
          <p:cNvSpPr txBox="1">
            <a:spLocks/>
          </p:cNvSpPr>
          <p:nvPr/>
        </p:nvSpPr>
        <p:spPr>
          <a:xfrm>
            <a:off x="2590800" y="0"/>
            <a:ext cx="6934200" cy="1752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Where does the data come from?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2) </a:t>
            </a:r>
            <a:r>
              <a:rPr lang="en-US" sz="2800" noProof="0" dirty="0" smtClean="0"/>
              <a:t>User </a:t>
            </a:r>
            <a:r>
              <a:rPr lang="en-US" sz="2800" dirty="0" smtClean="0"/>
              <a:t>data entry for observations</a:t>
            </a:r>
          </a:p>
          <a:p>
            <a:pPr lvl="0" algn="ctr">
              <a:spcBef>
                <a:spcPct val="0"/>
              </a:spcBef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Online (computer)</a:t>
            </a:r>
          </a:p>
          <a:p>
            <a:pPr lvl="0" algn="ctr">
              <a:spcBef>
                <a:spcPct val="0"/>
              </a:spcBef>
            </a:pPr>
            <a:r>
              <a:rPr lang="en-US" dirty="0" smtClean="0">
                <a:latin typeface="+mj-lt"/>
                <a:ea typeface="+mj-ea"/>
                <a:cs typeface="+mj-cs"/>
              </a:rPr>
              <a:t>App (smartphone: Droid, iPhone)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53359300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Autofit/>
          </a:bodyPr>
          <a:lstStyle/>
          <a:p>
            <a:r>
              <a:rPr lang="en-US" sz="2800" b="1" dirty="0" smtClean="0"/>
              <a:t>Data from professionals and citizen scientists</a:t>
            </a:r>
            <a:endParaRPr lang="en-US" sz="2800" b="1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351319" y="1554700"/>
            <a:ext cx="2678381" cy="48461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72895" y="990600"/>
            <a:ext cx="547537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/>
              <a:t>OBSERVATIONS</a:t>
            </a:r>
          </a:p>
          <a:p>
            <a:pPr algn="r"/>
            <a:r>
              <a:rPr lang="en-US" sz="2800" dirty="0" smtClean="0"/>
              <a:t>Organization Bulk Uploads:  </a:t>
            </a:r>
            <a:r>
              <a:rPr lang="en-US" sz="2800" dirty="0" smtClean="0"/>
              <a:t>150,000</a:t>
            </a:r>
            <a:endParaRPr lang="en-US" sz="2800" dirty="0" smtClean="0"/>
          </a:p>
          <a:p>
            <a:pPr algn="r"/>
            <a:r>
              <a:rPr lang="en-US" sz="2800" dirty="0" smtClean="0"/>
              <a:t>Online Data Entry:  	      </a:t>
            </a:r>
            <a:r>
              <a:rPr lang="en-US" sz="2800" dirty="0" smtClean="0"/>
              <a:t>36,000</a:t>
            </a:r>
            <a:endParaRPr lang="en-US" sz="2800" dirty="0" smtClean="0"/>
          </a:p>
          <a:p>
            <a:pPr algn="r"/>
            <a:r>
              <a:rPr lang="en-US" sz="2800" dirty="0" smtClean="0"/>
              <a:t>Mobile App (since Fall 2015): </a:t>
            </a:r>
            <a:r>
              <a:rPr lang="en-US" sz="2800" dirty="0" smtClean="0"/>
              <a:t>8,4</a:t>
            </a:r>
            <a:r>
              <a:rPr lang="en-US" sz="2800" dirty="0"/>
              <a:t>7</a:t>
            </a:r>
            <a:r>
              <a:rPr lang="en-US" sz="2800" dirty="0" smtClean="0"/>
              <a:t>0</a:t>
            </a:r>
            <a:endParaRPr lang="en-US" sz="2800" dirty="0" smtClean="0"/>
          </a:p>
          <a:p>
            <a:pPr algn="r"/>
            <a:r>
              <a:rPr lang="en-US" sz="2800" dirty="0" smtClean="0"/>
              <a:t>TOTAL: </a:t>
            </a:r>
            <a:r>
              <a:rPr lang="en-US" sz="2800" dirty="0" smtClean="0"/>
              <a:t>194,000</a:t>
            </a:r>
            <a:endParaRPr lang="en-US" sz="2800" dirty="0" smtClean="0"/>
          </a:p>
        </p:txBody>
      </p:sp>
      <p:sp>
        <p:nvSpPr>
          <p:cNvPr id="15" name="TextBox 14"/>
          <p:cNvSpPr txBox="1"/>
          <p:nvPr/>
        </p:nvSpPr>
        <p:spPr>
          <a:xfrm>
            <a:off x="1417084" y="3310860"/>
            <a:ext cx="3499676" cy="11849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/>
              <a:t>Trained </a:t>
            </a:r>
            <a:r>
              <a:rPr lang="en-US" sz="3200" b="1" dirty="0" err="1" smtClean="0"/>
              <a:t>iMap</a:t>
            </a:r>
            <a:r>
              <a:rPr lang="en-US" sz="3200" b="1" dirty="0" smtClean="0"/>
              <a:t> Users</a:t>
            </a:r>
          </a:p>
          <a:p>
            <a:pPr algn="ctr"/>
            <a:r>
              <a:rPr lang="en-US" sz="2800" dirty="0" smtClean="0"/>
              <a:t> </a:t>
            </a:r>
            <a:r>
              <a:rPr lang="en-US" sz="2800" dirty="0" smtClean="0"/>
              <a:t>&gt;</a:t>
            </a:r>
            <a:r>
              <a:rPr lang="en-US" sz="2800" dirty="0" smtClean="0"/>
              <a:t>3,000</a:t>
            </a:r>
            <a:r>
              <a:rPr lang="en-US" sz="2800" dirty="0" smtClean="0"/>
              <a:t> </a:t>
            </a:r>
            <a:r>
              <a:rPr lang="en-US" sz="2800" dirty="0" smtClean="0"/>
              <a:t>since 2010</a:t>
            </a:r>
          </a:p>
          <a:p>
            <a:pPr algn="ctr"/>
            <a:endParaRPr lang="en-US" sz="1100" dirty="0" smtClean="0"/>
          </a:p>
        </p:txBody>
      </p:sp>
      <p:graphicFrame>
        <p:nvGraphicFramePr>
          <p:cNvPr id="6" name="Content Placeholder 9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607408453"/>
              </p:ext>
            </p:extLst>
          </p:nvPr>
        </p:nvGraphicFramePr>
        <p:xfrm>
          <a:off x="1610383" y="4683784"/>
          <a:ext cx="3200400" cy="180355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288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3716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0059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</a:rPr>
                        <a:t>Species type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</a:rPr>
                        <a:t>Observations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0059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Aquatic Animals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 smtClean="0">
                          <a:effectLst/>
                        </a:rPr>
                        <a:t>14,393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0059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Aquatic Plants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23,527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0059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Insects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7,660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0059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Terrestrial Animals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472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0059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Terrestrial Plants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 smtClean="0">
                          <a:effectLst/>
                        </a:rPr>
                        <a:t>150,161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46964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495800" cy="1143000"/>
          </a:xfrm>
        </p:spPr>
        <p:txBody>
          <a:bodyPr/>
          <a:lstStyle/>
          <a:p>
            <a:r>
              <a:rPr lang="en-US" dirty="0" smtClean="0"/>
              <a:t>Who uses iMap?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00600" y="2895600"/>
            <a:ext cx="3733800" cy="639762"/>
          </a:xfrm>
        </p:spPr>
        <p:txBody>
          <a:bodyPr>
            <a:normAutofit/>
          </a:bodyPr>
          <a:lstStyle/>
          <a:p>
            <a:r>
              <a:rPr lang="en-US" dirty="0" smtClean="0"/>
              <a:t>Managing a Geography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3505200"/>
            <a:ext cx="3886200" cy="3951288"/>
          </a:xfrm>
        </p:spPr>
        <p:txBody>
          <a:bodyPr/>
          <a:lstStyle/>
          <a:p>
            <a:r>
              <a:rPr lang="en-US" dirty="0" smtClean="0"/>
              <a:t>NYS DEC Invasive Species Program Staff</a:t>
            </a:r>
          </a:p>
          <a:p>
            <a:r>
              <a:rPr lang="en-US" dirty="0" smtClean="0"/>
              <a:t>PRISM Leaders</a:t>
            </a:r>
          </a:p>
          <a:p>
            <a:r>
              <a:rPr lang="en-US" dirty="0" smtClean="0"/>
              <a:t>HWA Initiative</a:t>
            </a:r>
          </a:p>
          <a:p>
            <a:r>
              <a:rPr lang="en-US" dirty="0" smtClean="0"/>
              <a:t>NYS Parks</a:t>
            </a:r>
          </a:p>
          <a:p>
            <a:r>
              <a:rPr lang="en-US" dirty="0" smtClean="0"/>
              <a:t>Lake Associations</a:t>
            </a:r>
          </a:p>
          <a:p>
            <a:r>
              <a:rPr lang="en-US" dirty="0"/>
              <a:t>Town/County staff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1000" y="1371600"/>
            <a:ext cx="3505200" cy="1524000"/>
          </a:xfrm>
        </p:spPr>
        <p:txBody>
          <a:bodyPr>
            <a:noAutofit/>
          </a:bodyPr>
          <a:lstStyle/>
          <a:p>
            <a:r>
              <a:rPr lang="en-US" b="0" dirty="0" smtClean="0"/>
              <a:t>Contributing to </a:t>
            </a:r>
          </a:p>
          <a:p>
            <a:r>
              <a:rPr lang="en-US" b="0" dirty="0" smtClean="0"/>
              <a:t>NYS Knowledge Base &amp;</a:t>
            </a:r>
          </a:p>
          <a:p>
            <a:r>
              <a:rPr lang="en-US" i="1" dirty="0" smtClean="0"/>
              <a:t>Informing EDRR Work &amp;</a:t>
            </a:r>
          </a:p>
          <a:p>
            <a:r>
              <a:rPr lang="en-US" i="1" dirty="0" smtClean="0"/>
              <a:t>Response Efforts</a:t>
            </a:r>
            <a:endParaRPr lang="en-US" i="1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62001" y="2830512"/>
            <a:ext cx="3276600" cy="3951288"/>
          </a:xfrm>
        </p:spPr>
        <p:txBody>
          <a:bodyPr>
            <a:normAutofit/>
          </a:bodyPr>
          <a:lstStyle/>
          <a:p>
            <a:r>
              <a:rPr lang="en-US" dirty="0" smtClean="0"/>
              <a:t>Botanists/Ecologists</a:t>
            </a:r>
          </a:p>
          <a:p>
            <a:r>
              <a:rPr lang="en-US" dirty="0" smtClean="0"/>
              <a:t>Consultants</a:t>
            </a:r>
          </a:p>
          <a:p>
            <a:r>
              <a:rPr lang="en-US" dirty="0" smtClean="0"/>
              <a:t>DEC staff</a:t>
            </a:r>
          </a:p>
          <a:p>
            <a:r>
              <a:rPr lang="en-US" dirty="0" smtClean="0"/>
              <a:t>Parks staff</a:t>
            </a:r>
          </a:p>
          <a:p>
            <a:r>
              <a:rPr lang="en-US" dirty="0" smtClean="0"/>
              <a:t>CCE staff</a:t>
            </a:r>
          </a:p>
          <a:p>
            <a:r>
              <a:rPr lang="en-US" dirty="0" smtClean="0"/>
              <a:t>Master Gardeners</a:t>
            </a:r>
          </a:p>
          <a:p>
            <a:r>
              <a:rPr lang="en-US" dirty="0" smtClean="0"/>
              <a:t>Outdoor Enthusiasts</a:t>
            </a:r>
          </a:p>
          <a:p>
            <a:r>
              <a:rPr lang="en-US" dirty="0" smtClean="0"/>
              <a:t>College Students</a:t>
            </a: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385"/>
          <a:stretch/>
        </p:blipFill>
        <p:spPr>
          <a:xfrm rot="429399">
            <a:off x="4132000" y="238819"/>
            <a:ext cx="4892868" cy="2613242"/>
          </a:xfrm>
          <a:prstGeom prst="rect">
            <a:avLst/>
          </a:prstGeom>
          <a:ln>
            <a:noFill/>
          </a:ln>
        </p:spPr>
      </p:pic>
      <p:sp>
        <p:nvSpPr>
          <p:cNvPr id="8" name="Rounded Rectangle 7"/>
          <p:cNvSpPr/>
          <p:nvPr/>
        </p:nvSpPr>
        <p:spPr>
          <a:xfrm>
            <a:off x="4572000" y="2819400"/>
            <a:ext cx="4038600" cy="3886200"/>
          </a:xfrm>
          <a:prstGeom prst="roundRect">
            <a:avLst/>
          </a:prstGeom>
          <a:noFill/>
          <a:ln w="762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152400" y="1066800"/>
            <a:ext cx="4038600" cy="5638800"/>
          </a:xfrm>
          <a:prstGeom prst="roundRect">
            <a:avLst/>
          </a:prstGeom>
          <a:noFill/>
          <a:ln w="762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152400" y="1066800"/>
            <a:ext cx="4038600" cy="56388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762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228600" y="0"/>
            <a:ext cx="4343400" cy="1886959"/>
            <a:chOff x="470842" y="-914400"/>
            <a:chExt cx="4114800" cy="1886959"/>
          </a:xfrm>
        </p:grpSpPr>
        <p:sp>
          <p:nvSpPr>
            <p:cNvPr id="10" name="Oval 9"/>
            <p:cNvSpPr/>
            <p:nvPr/>
          </p:nvSpPr>
          <p:spPr>
            <a:xfrm>
              <a:off x="470842" y="-856241"/>
              <a:ext cx="3753853" cy="1828800"/>
            </a:xfrm>
            <a:prstGeom prst="ellipse">
              <a:avLst/>
            </a:prstGeom>
            <a:solidFill>
              <a:srgbClr val="FFFF99"/>
            </a:solidFill>
            <a:ln w="76200" cmpd="sng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noFill/>
              </a:endParaRPr>
            </a:p>
          </p:txBody>
        </p:sp>
        <p:sp>
          <p:nvSpPr>
            <p:cNvPr id="11" name="Title 1"/>
            <p:cNvSpPr txBox="1">
              <a:spLocks/>
            </p:cNvSpPr>
            <p:nvPr/>
          </p:nvSpPr>
          <p:spPr>
            <a:xfrm>
              <a:off x="470842" y="-914400"/>
              <a:ext cx="3581400" cy="9432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dirty="0" smtClean="0"/>
                <a:t>Key Reports</a:t>
              </a:r>
              <a:endParaRPr lang="en-US" dirty="0"/>
            </a:p>
          </p:txBody>
        </p:sp>
        <p:sp>
          <p:nvSpPr>
            <p:cNvPr id="12" name="Text Placeholder 2"/>
            <p:cNvSpPr txBox="1">
              <a:spLocks/>
            </p:cNvSpPr>
            <p:nvPr/>
          </p:nvSpPr>
          <p:spPr>
            <a:xfrm>
              <a:off x="1232842" y="-228600"/>
              <a:ext cx="3352800" cy="1048759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marL="0" indent="0" algn="l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1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 smtClean="0"/>
                <a:t>Jumps &amp;</a:t>
              </a:r>
            </a:p>
            <a:p>
              <a:r>
                <a:rPr lang="en-US" dirty="0" smtClean="0"/>
                <a:t>Anomalies</a:t>
              </a:r>
              <a:endParaRPr lang="en-US" dirty="0"/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166961">
            <a:off x="-205337" y="4454551"/>
            <a:ext cx="3113150" cy="207166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363664">
            <a:off x="1800143" y="1875440"/>
            <a:ext cx="2753468" cy="259851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19" t="24013"/>
          <a:stretch/>
        </p:blipFill>
        <p:spPr bwMode="auto">
          <a:xfrm>
            <a:off x="4724400" y="-23373"/>
            <a:ext cx="4128360" cy="3126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33120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6-06-02 at 12.27.08 PM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233" y="1066800"/>
            <a:ext cx="9104109" cy="529590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514600" y="152400"/>
            <a:ext cx="40655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hlinkClick r:id="rId4"/>
              </a:rPr>
              <a:t>www.NYimapinvasives.org</a:t>
            </a:r>
            <a:r>
              <a:rPr lang="en-US" sz="2800" dirty="0" smtClean="0"/>
              <a:t> </a:t>
            </a:r>
            <a:endParaRPr lang="en-US" sz="2800" dirty="0"/>
          </a:p>
        </p:txBody>
      </p:sp>
      <p:sp>
        <p:nvSpPr>
          <p:cNvPr id="3" name="Oval 2"/>
          <p:cNvSpPr/>
          <p:nvPr/>
        </p:nvSpPr>
        <p:spPr>
          <a:xfrm>
            <a:off x="4038600" y="3124200"/>
            <a:ext cx="1143000" cy="685800"/>
          </a:xfrm>
          <a:prstGeom prst="ellipse">
            <a:avLst/>
          </a:prstGeom>
          <a:noFill/>
          <a:ln w="762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5" name="Oval 4"/>
          <p:cNvSpPr/>
          <p:nvPr/>
        </p:nvSpPr>
        <p:spPr>
          <a:xfrm>
            <a:off x="1752600" y="3276600"/>
            <a:ext cx="838200" cy="457200"/>
          </a:xfrm>
          <a:prstGeom prst="ellipse">
            <a:avLst/>
          </a:prstGeom>
          <a:noFill/>
          <a:ln w="762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0" name="Oval 9"/>
          <p:cNvSpPr/>
          <p:nvPr/>
        </p:nvSpPr>
        <p:spPr>
          <a:xfrm>
            <a:off x="1828800" y="76200"/>
            <a:ext cx="5638800" cy="914400"/>
          </a:xfrm>
          <a:prstGeom prst="ellipse">
            <a:avLst/>
          </a:prstGeom>
          <a:noFill/>
          <a:ln w="762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7" name="Oval 6"/>
          <p:cNvSpPr/>
          <p:nvPr/>
        </p:nvSpPr>
        <p:spPr>
          <a:xfrm>
            <a:off x="2971800" y="5257800"/>
            <a:ext cx="1905000" cy="685800"/>
          </a:xfrm>
          <a:prstGeom prst="ellipse">
            <a:avLst/>
          </a:prstGeom>
          <a:noFill/>
          <a:ln w="762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5036061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10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7-07-13 at 8.58.3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"/>
            <a:ext cx="9144000" cy="57150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4343400" y="5410200"/>
            <a:ext cx="1143000" cy="685800"/>
          </a:xfrm>
          <a:prstGeom prst="ellipse">
            <a:avLst/>
          </a:prstGeom>
          <a:noFill/>
          <a:ln w="762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24046480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WA-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28" t="25254" r="32702" b="16549"/>
          <a:stretch/>
        </p:blipFill>
        <p:spPr>
          <a:xfrm>
            <a:off x="228600" y="228600"/>
            <a:ext cx="5950445" cy="4419600"/>
          </a:xfrm>
          <a:prstGeom prst="rect">
            <a:avLst/>
          </a:prstGeom>
        </p:spPr>
      </p:pic>
      <p:pic>
        <p:nvPicPr>
          <p:cNvPr id="7" name="Picture 6" descr="HWA-2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65" t="24895" r="32967" b="12526"/>
          <a:stretch/>
        </p:blipFill>
        <p:spPr>
          <a:xfrm>
            <a:off x="685800" y="990600"/>
            <a:ext cx="5782532" cy="4666328"/>
          </a:xfrm>
          <a:prstGeom prst="rect">
            <a:avLst/>
          </a:prstGeom>
        </p:spPr>
      </p:pic>
      <p:pic>
        <p:nvPicPr>
          <p:cNvPr id="8" name="Picture 7" descr="HWA-3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82" t="23987" r="31125" b="13207"/>
          <a:stretch/>
        </p:blipFill>
        <p:spPr>
          <a:xfrm>
            <a:off x="228600" y="304800"/>
            <a:ext cx="8001354" cy="6207966"/>
          </a:xfrm>
          <a:prstGeom prst="rect">
            <a:avLst/>
          </a:prstGeom>
        </p:spPr>
      </p:pic>
      <p:pic>
        <p:nvPicPr>
          <p:cNvPr id="2" name="Picture 1" descr="Screen Shot 2016-06-02 at 8.03.03 PM.pn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37472" y="1676400"/>
            <a:ext cx="2706528" cy="1237693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 flipH="1">
            <a:off x="7848600" y="2209800"/>
            <a:ext cx="1101436" cy="228600"/>
          </a:xfrm>
          <a:prstGeom prst="straightConnector1">
            <a:avLst/>
          </a:prstGeom>
          <a:ln w="76200" cmpd="sng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7772400" y="1905000"/>
            <a:ext cx="1101436" cy="228600"/>
          </a:xfrm>
          <a:prstGeom prst="straightConnector1">
            <a:avLst/>
          </a:prstGeom>
          <a:ln w="76200" cmpd="sng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7961472" y="2514600"/>
            <a:ext cx="1101436" cy="228600"/>
          </a:xfrm>
          <a:prstGeom prst="straightConnector1">
            <a:avLst/>
          </a:prstGeom>
          <a:ln w="76200" cmpd="sng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96122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X-HWA-Not Detected</a:t>
            </a:r>
            <a:endParaRPr lang="en-US" dirty="0"/>
          </a:p>
        </p:txBody>
      </p:sp>
      <p:pic>
        <p:nvPicPr>
          <p:cNvPr id="4" name="Picture 3" descr="X-HWA-open_layers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40" t="24034" r="34668" b="12707"/>
          <a:stretch/>
        </p:blipFill>
        <p:spPr>
          <a:xfrm>
            <a:off x="1158784" y="1240990"/>
            <a:ext cx="6613616" cy="5540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5336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YSA-flowering2-M.Jordan-SE N.Y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152400"/>
            <a:ext cx="4419600" cy="3314700"/>
          </a:xfrm>
          <a:prstGeom prst="rect">
            <a:avLst/>
          </a:prstGeom>
        </p:spPr>
      </p:pic>
      <p:pic>
        <p:nvPicPr>
          <p:cNvPr id="6" name="Picture 5" descr="photourl1_2013_08_06_scowilkerson_ifnx5z2l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41912">
            <a:off x="5283200" y="0"/>
            <a:ext cx="3860800" cy="2895600"/>
          </a:xfrm>
          <a:prstGeom prst="rect">
            <a:avLst/>
          </a:prstGeom>
        </p:spPr>
      </p:pic>
      <p:pic>
        <p:nvPicPr>
          <p:cNvPr id="7" name="Picture 6" descr="HeracMant_MuttontownPrsvCropped_1990sB.ConollyPhotogr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59733">
            <a:off x="5895674" y="2614460"/>
            <a:ext cx="3247644" cy="4070604"/>
          </a:xfrm>
          <a:prstGeom prst="rect">
            <a:avLst/>
          </a:prstGeom>
        </p:spPr>
      </p:pic>
      <p:pic>
        <p:nvPicPr>
          <p:cNvPr id="5" name="Picture 4" descr="Phrag-1-IPC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1545" y="2667000"/>
            <a:ext cx="3142055" cy="2133600"/>
          </a:xfrm>
          <a:prstGeom prst="rect">
            <a:avLst/>
          </a:prstGeom>
          <a:ln w="76200" cmpd="sng">
            <a:solidFill>
              <a:schemeClr val="bg2">
                <a:lumMod val="75000"/>
              </a:schemeClr>
            </a:solidFill>
          </a:ln>
        </p:spPr>
      </p:pic>
      <p:pic>
        <p:nvPicPr>
          <p:cNvPr id="10" name="Content Placeholder 3"/>
          <p:cNvPicPr>
            <a:picLocks noGrp="1" noChangeAspect="1"/>
          </p:cNvPicPr>
          <p:nvPr>
            <p:ph idx="1"/>
          </p:nvPr>
        </p:nvPicPr>
        <p:blipFill>
          <a:blip r:embed="rId7"/>
          <a:srcRect t="8447" b="8447"/>
          <a:stretch>
            <a:fillRect/>
          </a:stretch>
        </p:blipFill>
        <p:spPr>
          <a:xfrm rot="21296107">
            <a:off x="-19160" y="4900782"/>
            <a:ext cx="3501620" cy="1925756"/>
          </a:xfrm>
        </p:spPr>
      </p:pic>
    </p:spTree>
    <p:extLst>
      <p:ext uri="{BB962C8B-B14F-4D97-AF65-F5344CB8AC3E}">
        <p14:creationId xmlns:p14="http://schemas.microsoft.com/office/powerpoint/2010/main" val="24511081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92"/>
            <a:ext cx="8229600" cy="1143000"/>
          </a:xfrm>
        </p:spPr>
        <p:txBody>
          <a:bodyPr/>
          <a:lstStyle/>
          <a:p>
            <a:r>
              <a:rPr lang="en-US" dirty="0" smtClean="0"/>
              <a:t>How Can iMap Help You?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143000"/>
            <a:ext cx="8534400" cy="556260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Local Level: </a:t>
            </a:r>
          </a:p>
          <a:p>
            <a:pPr lvl="1"/>
            <a:r>
              <a:rPr lang="en-US" dirty="0" smtClean="0"/>
              <a:t>Search for invasive species &amp; enter observations</a:t>
            </a:r>
          </a:p>
          <a:p>
            <a:pPr lvl="1"/>
            <a:r>
              <a:rPr lang="en-US" dirty="0" smtClean="0"/>
              <a:t>View nearby areas …. What is approaching the region?</a:t>
            </a:r>
          </a:p>
          <a:p>
            <a:pPr lvl="1"/>
            <a:r>
              <a:rPr lang="en-US" dirty="0" smtClean="0"/>
              <a:t>Record treatment/management efforts</a:t>
            </a:r>
          </a:p>
          <a:p>
            <a:pPr lvl="1"/>
            <a:r>
              <a:rPr lang="en-US" dirty="0" smtClean="0"/>
              <a:t>Great </a:t>
            </a:r>
            <a:r>
              <a:rPr lang="en-US" dirty="0" smtClean="0"/>
              <a:t>communication tool for organizations, especially over time</a:t>
            </a:r>
          </a:p>
          <a:p>
            <a:r>
              <a:rPr lang="en-US" dirty="0" smtClean="0"/>
              <a:t>State/PRISM Level:</a:t>
            </a:r>
          </a:p>
          <a:p>
            <a:pPr lvl="1"/>
            <a:r>
              <a:rPr lang="en-US" dirty="0" smtClean="0"/>
              <a:t>iMap sends nightly emails to PRISM Leaders, and state experts of new observations submitted to iMap – aware of high priority “finds”; assist with confirmation process</a:t>
            </a:r>
          </a:p>
          <a:p>
            <a:pPr lvl="1"/>
            <a:r>
              <a:rPr lang="en-US" dirty="0" smtClean="0"/>
              <a:t>Refer to iMap data when prioritizing summer crew work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75597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04-19 at 9.41.19 PM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19400" y="1905000"/>
            <a:ext cx="6201969" cy="4800600"/>
          </a:xfrm>
          <a:prstGeom prst="rect">
            <a:avLst/>
          </a:prstGeom>
        </p:spPr>
      </p:pic>
      <p:pic>
        <p:nvPicPr>
          <p:cNvPr id="3" name="Picture 2" descr="LYSA-flowering2-M.Jordan-SE N.Y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152400"/>
            <a:ext cx="4419600" cy="331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4774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04-19 at 9.42.01 PM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9212" y="8448"/>
            <a:ext cx="8517588" cy="6544752"/>
          </a:xfrm>
          <a:prstGeom prst="rect">
            <a:avLst/>
          </a:prstGeom>
        </p:spPr>
      </p:pic>
      <p:pic>
        <p:nvPicPr>
          <p:cNvPr id="3" name="Picture 2" descr="Phrag-1-IPC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6600" y="2438400"/>
            <a:ext cx="2667000" cy="1811016"/>
          </a:xfrm>
          <a:prstGeom prst="rect">
            <a:avLst/>
          </a:prstGeom>
          <a:ln w="76200" cmpd="sng">
            <a:solidFill>
              <a:schemeClr val="bg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3081848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hotourl1_2012_08_29_trediefendorf_wwgus9ac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12252">
            <a:off x="-11293" y="3927329"/>
            <a:ext cx="3615349" cy="2711512"/>
          </a:xfrm>
          <a:prstGeom prst="rect">
            <a:avLst/>
          </a:prstGeom>
        </p:spPr>
      </p:pic>
      <p:pic>
        <p:nvPicPr>
          <p:cNvPr id="7" name="Picture 6" descr="photourl1_2012_09_05_steschott_ezu7h7r2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16873">
            <a:off x="-95543" y="142215"/>
            <a:ext cx="3728159" cy="2796119"/>
          </a:xfrm>
          <a:prstGeom prst="rect">
            <a:avLst/>
          </a:prstGeom>
        </p:spPr>
      </p:pic>
      <p:pic>
        <p:nvPicPr>
          <p:cNvPr id="3" name="Picture 2" descr="Screen Shot 2017-04-19 at 9.42.56 PM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76400" y="1462618"/>
            <a:ext cx="5638800" cy="4328582"/>
          </a:xfrm>
          <a:prstGeom prst="rect">
            <a:avLst/>
          </a:prstGeom>
        </p:spPr>
      </p:pic>
      <p:pic>
        <p:nvPicPr>
          <p:cNvPr id="8" name="Picture 7" descr="photourl1_2012_09_26_janmccann_uuyl177d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42257">
            <a:off x="5019983" y="3702053"/>
            <a:ext cx="4114800" cy="3086100"/>
          </a:xfrm>
          <a:prstGeom prst="rect">
            <a:avLst/>
          </a:prstGeom>
        </p:spPr>
      </p:pic>
      <p:pic>
        <p:nvPicPr>
          <p:cNvPr id="9" name="Picture 8" descr="photourl1_2013_08_06_scowilkerson_ifnx5z2l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41912">
            <a:off x="5283200" y="0"/>
            <a:ext cx="3860800" cy="2895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6600" y="152400"/>
            <a:ext cx="2438400" cy="2900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2817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04-19 at 9.34.12 PM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600" y="532931"/>
            <a:ext cx="7467600" cy="6175468"/>
          </a:xfrm>
          <a:prstGeom prst="rect">
            <a:avLst/>
          </a:prstGeom>
        </p:spPr>
      </p:pic>
      <p:pic>
        <p:nvPicPr>
          <p:cNvPr id="3" name="Picture 2" descr="HeracMant_MuttontownPrsvCropped_1990sB.ConollyPhotogr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59733">
            <a:off x="5715000" y="228600"/>
            <a:ext cx="3247644" cy="4070604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2895600" y="2743200"/>
            <a:ext cx="2286000" cy="1905000"/>
          </a:xfrm>
          <a:prstGeom prst="ellipse">
            <a:avLst/>
          </a:prstGeom>
          <a:solidFill>
            <a:schemeClr val="bg2"/>
          </a:solidFill>
          <a:ln w="76200" cmpd="sng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solidFill>
                  <a:srgbClr val="000000"/>
                </a:solidFill>
              </a:rPr>
              <a:t>DEC</a:t>
            </a:r>
            <a:endParaRPr lang="en-US" sz="5400" dirty="0">
              <a:solidFill>
                <a:srgbClr val="000000"/>
              </a:solidFill>
            </a:endParaRPr>
          </a:p>
        </p:txBody>
      </p:sp>
      <p:sp>
        <p:nvSpPr>
          <p:cNvPr id="5" name="&quot;No&quot; Symbol 4"/>
          <p:cNvSpPr/>
          <p:nvPr/>
        </p:nvSpPr>
        <p:spPr>
          <a:xfrm>
            <a:off x="6248400" y="2133600"/>
            <a:ext cx="1752600" cy="1600200"/>
          </a:xfrm>
          <a:prstGeom prst="noSmoking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0597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7-10-20 at 8.22.48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28" t="21899" r="20723" b="13746"/>
          <a:stretch/>
        </p:blipFill>
        <p:spPr>
          <a:xfrm>
            <a:off x="0" y="1828800"/>
            <a:ext cx="7201497" cy="474468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5275" y="0"/>
            <a:ext cx="3505200" cy="1143000"/>
          </a:xfrm>
        </p:spPr>
        <p:txBody>
          <a:bodyPr/>
          <a:lstStyle/>
          <a:p>
            <a:r>
              <a:rPr lang="en-US" dirty="0" smtClean="0"/>
              <a:t>Yellow Iris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 t="8447" b="8447"/>
          <a:stretch>
            <a:fillRect/>
          </a:stretch>
        </p:blipFill>
        <p:spPr>
          <a:xfrm>
            <a:off x="4267200" y="304801"/>
            <a:ext cx="4876800" cy="2682052"/>
          </a:xfrm>
        </p:spPr>
      </p:pic>
    </p:spTree>
    <p:extLst>
      <p:ext uri="{BB962C8B-B14F-4D97-AF65-F5344CB8AC3E}">
        <p14:creationId xmlns:p14="http://schemas.microsoft.com/office/powerpoint/2010/main" val="9548763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04-19 at 9.36.11 PM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347" y="782636"/>
            <a:ext cx="7364053" cy="5536983"/>
          </a:xfrm>
          <a:prstGeom prst="rect">
            <a:avLst/>
          </a:prstGeom>
        </p:spPr>
      </p:pic>
      <p:pic>
        <p:nvPicPr>
          <p:cNvPr id="3" name="Picture 2" descr="Screen Shot 2017-04-19 at 9.37.13 PM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601" y="916218"/>
            <a:ext cx="7239000" cy="5636981"/>
          </a:xfrm>
          <a:prstGeom prst="rect">
            <a:avLst/>
          </a:prstGeom>
        </p:spPr>
      </p:pic>
      <p:pic>
        <p:nvPicPr>
          <p:cNvPr id="4" name="Picture 8" descr="trana0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814374">
            <a:off x="5634263" y="298209"/>
            <a:ext cx="3467100" cy="2322101"/>
          </a:xfrm>
          <a:prstGeom prst="rect">
            <a:avLst/>
          </a:prstGeom>
          <a:noFill/>
          <a:ln w="9525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224815">
            <a:off x="152401" y="228600"/>
            <a:ext cx="2438400" cy="1832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9456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468562"/>
          </a:xfrm>
        </p:spPr>
        <p:txBody>
          <a:bodyPr>
            <a:normAutofit/>
          </a:bodyPr>
          <a:lstStyle/>
          <a:p>
            <a:r>
              <a:rPr lang="en-US" dirty="0" smtClean="0"/>
              <a:t>Where to Focus:</a:t>
            </a:r>
            <a:br>
              <a:rPr lang="en-US" dirty="0" smtClean="0"/>
            </a:br>
            <a:r>
              <a:rPr lang="en-US" dirty="0" smtClean="0"/>
              <a:t>Species Prioritization</a:t>
            </a:r>
            <a:br>
              <a:rPr lang="en-US" dirty="0" smtClean="0"/>
            </a:br>
            <a:r>
              <a:rPr lang="en-US" dirty="0" smtClean="0"/>
              <a:t>by PRISM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429000"/>
            <a:ext cx="8229600" cy="2667000"/>
          </a:xfrm>
        </p:spPr>
        <p:txBody>
          <a:bodyPr/>
          <a:lstStyle/>
          <a:p>
            <a:r>
              <a:rPr lang="en-US" dirty="0" smtClean="0"/>
              <a:t>Tier 1 – not present</a:t>
            </a:r>
          </a:p>
          <a:p>
            <a:r>
              <a:rPr lang="en-US" dirty="0" smtClean="0"/>
              <a:t>Tier 2 – might be able to eliminate it</a:t>
            </a:r>
          </a:p>
          <a:p>
            <a:r>
              <a:rPr lang="en-US" dirty="0" smtClean="0"/>
              <a:t>Tier 3 – manage on local basis</a:t>
            </a:r>
          </a:p>
          <a:p>
            <a:r>
              <a:rPr lang="en-US" dirty="0" smtClean="0"/>
              <a:t>Tier 4 – well-established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4934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Spatial </a:t>
            </a:r>
            <a:r>
              <a:rPr lang="en-US" i="1" dirty="0" smtClean="0"/>
              <a:t>Prioritization: Where to focus?</a:t>
            </a:r>
            <a:endParaRPr lang="en-US" dirty="0"/>
          </a:p>
        </p:txBody>
      </p:sp>
      <p:pic>
        <p:nvPicPr>
          <p:cNvPr id="4" name="Picture 3" descr="Screen Shot 2017-04-19 at 10.23.07 PM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14800" y="2971800"/>
            <a:ext cx="4918305" cy="3673372"/>
          </a:xfrm>
          <a:prstGeom prst="rect">
            <a:avLst/>
          </a:prstGeom>
        </p:spPr>
      </p:pic>
      <p:pic>
        <p:nvPicPr>
          <p:cNvPr id="5" name="Picture 4" descr="Screen Shot 2017-04-19 at 10.22.26 PM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" y="1295400"/>
            <a:ext cx="4806243" cy="363601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3460" y="4038600"/>
            <a:ext cx="2674793" cy="64633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High Quality Natural Areas</a:t>
            </a:r>
          </a:p>
          <a:p>
            <a:pPr algn="ctr"/>
            <a:r>
              <a:rPr lang="en-US" dirty="0" smtClean="0"/>
              <a:t>With high risk of spread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499446" y="5715000"/>
            <a:ext cx="2272414" cy="36933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Ecological Significance</a:t>
            </a:r>
          </a:p>
        </p:txBody>
      </p:sp>
    </p:spTree>
    <p:extLst>
      <p:ext uri="{BB962C8B-B14F-4D97-AF65-F5344CB8AC3E}">
        <p14:creationId xmlns:p14="http://schemas.microsoft.com/office/powerpoint/2010/main" val="42567808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914400"/>
            <a:ext cx="8804988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3718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Email Alerts</a:t>
            </a:r>
            <a:endParaRPr lang="en-US" sz="3600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28600" y="2751137"/>
            <a:ext cx="1524000" cy="1447800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2624912" y="2714625"/>
            <a:ext cx="210506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Regulated or </a:t>
            </a:r>
          </a:p>
          <a:p>
            <a:pPr algn="ctr"/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High Priority Species</a:t>
            </a:r>
          </a:p>
        </p:txBody>
      </p:sp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2667000" y="3705225"/>
            <a:ext cx="12954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Other </a:t>
            </a:r>
          </a:p>
          <a:p>
            <a:pPr algn="ctr"/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Species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1905000" y="3208337"/>
            <a:ext cx="609600" cy="449263"/>
          </a:xfrm>
          <a:prstGeom prst="straightConnector1">
            <a:avLst/>
          </a:prstGeom>
          <a:ln w="76200" cmpd="sng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1905000" y="3657600"/>
            <a:ext cx="990600" cy="381000"/>
          </a:xfrm>
          <a:prstGeom prst="straightConnector1">
            <a:avLst/>
          </a:prstGeom>
          <a:ln w="76200" cmpd="sng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4419600" y="2438400"/>
            <a:ext cx="609600" cy="381001"/>
          </a:xfrm>
          <a:prstGeom prst="straightConnector1">
            <a:avLst/>
          </a:prstGeom>
          <a:ln w="76200" cmpd="sng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3581400" y="4411663"/>
            <a:ext cx="685800" cy="236537"/>
          </a:xfrm>
          <a:prstGeom prst="straightConnector1">
            <a:avLst/>
          </a:prstGeom>
          <a:ln w="76200" cmpd="sng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4"/>
          <p:cNvSpPr txBox="1">
            <a:spLocks noChangeArrowheads="1"/>
          </p:cNvSpPr>
          <p:nvPr/>
        </p:nvSpPr>
        <p:spPr bwMode="auto">
          <a:xfrm>
            <a:off x="4191000" y="4198937"/>
            <a:ext cx="15240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Reviewed by state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iMap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administrator</a:t>
            </a:r>
          </a:p>
        </p:txBody>
      </p:sp>
      <p:sp>
        <p:nvSpPr>
          <p:cNvPr id="13" name="TextBox 15"/>
          <p:cNvSpPr txBox="1">
            <a:spLocks noChangeArrowheads="1"/>
          </p:cNvSpPr>
          <p:nvPr/>
        </p:nvSpPr>
        <p:spPr bwMode="auto">
          <a:xfrm>
            <a:off x="4962469" y="1828800"/>
            <a:ext cx="154792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Alerts sent to </a:t>
            </a:r>
          </a:p>
          <a:p>
            <a:pPr algn="ctr"/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state authorities</a:t>
            </a:r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29000" y="2333625"/>
            <a:ext cx="431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5" name="Straight Arrow Connector 14"/>
          <p:cNvCxnSpPr/>
          <p:nvPr/>
        </p:nvCxnSpPr>
        <p:spPr>
          <a:xfrm>
            <a:off x="5638800" y="4495800"/>
            <a:ext cx="457200" cy="7937"/>
          </a:xfrm>
          <a:prstGeom prst="straightConnector1">
            <a:avLst/>
          </a:prstGeom>
          <a:ln w="76200" cmpd="sng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6096000" y="2362200"/>
            <a:ext cx="228600" cy="769937"/>
          </a:xfrm>
          <a:prstGeom prst="straightConnector1">
            <a:avLst/>
          </a:prstGeom>
          <a:ln w="76200" cmpd="sng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20"/>
          <p:cNvSpPr txBox="1">
            <a:spLocks noChangeArrowheads="1"/>
          </p:cNvSpPr>
          <p:nvPr/>
        </p:nvSpPr>
        <p:spPr bwMode="auto">
          <a:xfrm>
            <a:off x="6096000" y="4122737"/>
            <a:ext cx="18288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>
                <a:solidFill>
                  <a:schemeClr val="tx1">
                    <a:lumMod val="85000"/>
                    <a:lumOff val="15000"/>
                  </a:schemeClr>
                </a:solidFill>
              </a:rPr>
              <a:t>Set to “confirmed” by state iMap admin</a:t>
            </a:r>
          </a:p>
        </p:txBody>
      </p:sp>
      <p:sp>
        <p:nvSpPr>
          <p:cNvPr id="19" name="TextBox 21"/>
          <p:cNvSpPr txBox="1">
            <a:spLocks noChangeArrowheads="1"/>
          </p:cNvSpPr>
          <p:nvPr/>
        </p:nvSpPr>
        <p:spPr bwMode="auto">
          <a:xfrm>
            <a:off x="6248400" y="3048000"/>
            <a:ext cx="166276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Verified by expert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6400800" y="3429000"/>
            <a:ext cx="304800" cy="617537"/>
          </a:xfrm>
          <a:prstGeom prst="straightConnector1">
            <a:avLst/>
          </a:prstGeom>
          <a:ln w="76200" cmpd="sng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rot="16200000" flipH="1">
            <a:off x="7048500" y="5143500"/>
            <a:ext cx="457200" cy="228600"/>
          </a:xfrm>
          <a:prstGeom prst="straightConnector1">
            <a:avLst/>
          </a:prstGeom>
          <a:ln w="76200" cmpd="sng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30"/>
          <p:cNvSpPr/>
          <p:nvPr/>
        </p:nvSpPr>
        <p:spPr>
          <a:xfrm>
            <a:off x="914400" y="3429000"/>
            <a:ext cx="228600" cy="22860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35" name="Picture 34" descr="email images.jp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6248400" y="5638800"/>
            <a:ext cx="685800" cy="514350"/>
          </a:xfrm>
          <a:prstGeom prst="rect">
            <a:avLst/>
          </a:prstGeom>
        </p:spPr>
      </p:pic>
      <p:sp>
        <p:nvSpPr>
          <p:cNvPr id="16" name="TextBox 25"/>
          <p:cNvSpPr txBox="1">
            <a:spLocks noChangeArrowheads="1"/>
          </p:cNvSpPr>
          <p:nvPr/>
        </p:nvSpPr>
        <p:spPr bwMode="auto">
          <a:xfrm>
            <a:off x="6858000" y="5562600"/>
            <a:ext cx="12192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User email alerts</a:t>
            </a:r>
          </a:p>
        </p:txBody>
      </p:sp>
      <p:pic>
        <p:nvPicPr>
          <p:cNvPr id="38" name="Picture 37" descr="email images.jpg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6477000" y="1897063"/>
            <a:ext cx="609600" cy="4572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018214" y="1219200"/>
            <a:ext cx="4916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Communicating important findings to stakeholders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756197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81000" y="3048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Objective Today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33400" y="2133600"/>
            <a:ext cx="822960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Learn how to login to </a:t>
            </a:r>
            <a:r>
              <a:rPr lang="en-US" b="1" dirty="0" smtClean="0"/>
              <a:t>online</a:t>
            </a:r>
            <a:r>
              <a:rPr lang="en-US" dirty="0" smtClean="0"/>
              <a:t> iMap:</a:t>
            </a:r>
          </a:p>
          <a:p>
            <a:pPr lvl="1"/>
            <a:r>
              <a:rPr lang="en-US" dirty="0" smtClean="0"/>
              <a:t>View data on the map</a:t>
            </a:r>
          </a:p>
          <a:p>
            <a:pPr lvl="1"/>
            <a:r>
              <a:rPr lang="en-US" dirty="0" smtClean="0"/>
              <a:t>View data in a table</a:t>
            </a:r>
          </a:p>
          <a:p>
            <a:pPr lvl="1"/>
            <a:r>
              <a:rPr lang="en-US" dirty="0" smtClean="0"/>
              <a:t>Search/Query for data</a:t>
            </a:r>
          </a:p>
          <a:p>
            <a:r>
              <a:rPr lang="en-US" dirty="0" smtClean="0"/>
              <a:t>Learn how to submit invasive species data to online iMap using a smartphone </a:t>
            </a:r>
            <a:r>
              <a:rPr lang="en-US" dirty="0" smtClean="0"/>
              <a:t>with the </a:t>
            </a:r>
            <a:r>
              <a:rPr lang="en-US" b="1" dirty="0" smtClean="0"/>
              <a:t>iMap Mobile app</a:t>
            </a:r>
            <a:r>
              <a:rPr lang="en-US" dirty="0" smtClean="0"/>
              <a:t> &amp; </a:t>
            </a:r>
            <a:r>
              <a:rPr lang="en-US" dirty="0" smtClean="0"/>
              <a:t>view online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03978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657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Project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" y="1066800"/>
            <a:ext cx="8229600" cy="1905000"/>
          </a:xfrm>
        </p:spPr>
        <p:txBody>
          <a:bodyPr/>
          <a:lstStyle/>
          <a:p>
            <a:r>
              <a:rPr lang="en-US" dirty="0" smtClean="0"/>
              <a:t>Group data</a:t>
            </a:r>
          </a:p>
          <a:p>
            <a:r>
              <a:rPr lang="en-US" dirty="0" smtClean="0"/>
              <a:t>Project Leader: confirm/ review data</a:t>
            </a:r>
          </a:p>
          <a:p>
            <a:r>
              <a:rPr lang="en-US" dirty="0" smtClean="0"/>
              <a:t>Download data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9400" y="3124200"/>
            <a:ext cx="2365177" cy="23688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45211">
            <a:off x="340912" y="4631626"/>
            <a:ext cx="1898894" cy="19416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57702">
            <a:off x="5655729" y="138701"/>
            <a:ext cx="3429000" cy="17114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8800" y="4191000"/>
            <a:ext cx="3429000" cy="25717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43600" y="2209800"/>
            <a:ext cx="2895600" cy="1746738"/>
          </a:xfrm>
          <a:prstGeom prst="rect">
            <a:avLst/>
          </a:prstGeom>
        </p:spPr>
      </p:pic>
      <p:sp>
        <p:nvSpPr>
          <p:cNvPr id="11" name="Hexagon 10"/>
          <p:cNvSpPr/>
          <p:nvPr/>
        </p:nvSpPr>
        <p:spPr>
          <a:xfrm>
            <a:off x="8534400" y="6248400"/>
            <a:ext cx="533400" cy="457200"/>
          </a:xfrm>
          <a:prstGeom prst="hexago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2484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Enter data online</a:t>
            </a:r>
            <a:endParaRPr lang="en-US" dirty="0"/>
          </a:p>
        </p:txBody>
      </p:sp>
      <p:pic>
        <p:nvPicPr>
          <p:cNvPr id="4" name="Picture 3" descr="Screen Shot 2016-06-02 at 12.37.46 PM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95400" y="1295400"/>
            <a:ext cx="6788573" cy="53594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4495800" y="2895600"/>
            <a:ext cx="1447800" cy="533400"/>
          </a:xfrm>
          <a:prstGeom prst="ellipse">
            <a:avLst/>
          </a:prstGeom>
          <a:noFill/>
          <a:ln w="762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19326433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2450" y="228600"/>
            <a:ext cx="2971800" cy="154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24050" y="1933575"/>
            <a:ext cx="1524000" cy="141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9700" y="1966913"/>
            <a:ext cx="1781175" cy="1385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504" r="5405"/>
          <a:stretch>
            <a:fillRect/>
          </a:stretch>
        </p:blipFill>
        <p:spPr bwMode="auto">
          <a:xfrm>
            <a:off x="247650" y="3276600"/>
            <a:ext cx="3276600" cy="159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200" y="4876800"/>
            <a:ext cx="3448050" cy="170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5" name="TextBox 6"/>
          <p:cNvSpPr txBox="1">
            <a:spLocks noChangeArrowheads="1"/>
          </p:cNvSpPr>
          <p:nvPr/>
        </p:nvSpPr>
        <p:spPr bwMode="auto">
          <a:xfrm>
            <a:off x="3581400" y="877888"/>
            <a:ext cx="35814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/>
              <a:t>OBSERVATION</a:t>
            </a:r>
            <a:r>
              <a:rPr lang="en-US" dirty="0"/>
              <a:t> – location of a specific species(location, date)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581400" y="2249488"/>
            <a:ext cx="3581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/>
              <a:t>ASSESSMENT</a:t>
            </a:r>
            <a:r>
              <a:rPr lang="en-US" dirty="0"/>
              <a:t> – detailed information about a specific observation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581400" y="3897313"/>
            <a:ext cx="34655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/>
              <a:t>TREATMENT</a:t>
            </a:r>
            <a:r>
              <a:rPr lang="en-US" dirty="0"/>
              <a:t> – control effort details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3581400" y="5373688"/>
            <a:ext cx="36576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dirty="0"/>
              <a:t>SURVEY</a:t>
            </a:r>
            <a:r>
              <a:rPr lang="en-US" dirty="0"/>
              <a:t> – search for presence or absence of a species</a:t>
            </a:r>
          </a:p>
        </p:txBody>
      </p:sp>
      <p:sp>
        <p:nvSpPr>
          <p:cNvPr id="11" name="Oval 10"/>
          <p:cNvSpPr/>
          <p:nvPr/>
        </p:nvSpPr>
        <p:spPr>
          <a:xfrm>
            <a:off x="2305050" y="914400"/>
            <a:ext cx="228600" cy="2286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Right Brace 11"/>
          <p:cNvSpPr/>
          <p:nvPr/>
        </p:nvSpPr>
        <p:spPr>
          <a:xfrm>
            <a:off x="6781800" y="685800"/>
            <a:ext cx="685800" cy="5791200"/>
          </a:xfrm>
          <a:prstGeom prst="rightBrace">
            <a:avLst>
              <a:gd name="adj1" fmla="val 8333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391400" y="3115270"/>
            <a:ext cx="1905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INFESTATION</a:t>
            </a:r>
          </a:p>
          <a:p>
            <a:r>
              <a:rPr lang="en-US" b="1" dirty="0" smtClean="0"/>
              <a:t> MANAGEMENT</a:t>
            </a:r>
          </a:p>
          <a:p>
            <a:r>
              <a:rPr lang="en-US" b="1" dirty="0" smtClean="0"/>
              <a:t> RECORD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4033238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152400" y="1"/>
            <a:ext cx="8229600" cy="1142999"/>
          </a:xfrm>
        </p:spPr>
        <p:txBody>
          <a:bodyPr>
            <a:normAutofit/>
          </a:bodyPr>
          <a:lstStyle/>
          <a:p>
            <a:r>
              <a:rPr lang="en-US" i="1" dirty="0" smtClean="0"/>
              <a:t>Online: </a:t>
            </a:r>
            <a:r>
              <a:rPr lang="en-US" dirty="0" smtClean="0"/>
              <a:t>Managing </a:t>
            </a:r>
            <a:r>
              <a:rPr lang="en-US" dirty="0"/>
              <a:t>advanced </a:t>
            </a:r>
            <a:r>
              <a:rPr lang="en-US" dirty="0" smtClean="0"/>
              <a:t>data</a:t>
            </a:r>
            <a:br>
              <a:rPr lang="en-US" dirty="0" smtClean="0"/>
            </a:br>
            <a:r>
              <a:rPr lang="en-US" sz="2400" i="1" dirty="0" smtClean="0"/>
              <a:t>Managing a Geography</a:t>
            </a:r>
            <a:endParaRPr lang="en-US" i="1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2400" y="1524000"/>
            <a:ext cx="5245968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 l="32188" t="24500" b="6500"/>
          <a:stretch>
            <a:fillRect/>
          </a:stretch>
        </p:blipFill>
        <p:spPr bwMode="auto">
          <a:xfrm>
            <a:off x="5682974" y="1524000"/>
            <a:ext cx="3232426" cy="2055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/>
          <a:srcRect l="3125" t="20000" r="15313" b="5000"/>
          <a:stretch>
            <a:fillRect/>
          </a:stretch>
        </p:blipFill>
        <p:spPr bwMode="auto">
          <a:xfrm>
            <a:off x="5682974" y="3821386"/>
            <a:ext cx="3232426" cy="1857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6120355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5"/>
          <p:cNvGrpSpPr>
            <a:grpSpLocks/>
          </p:cNvGrpSpPr>
          <p:nvPr/>
        </p:nvGrpSpPr>
        <p:grpSpPr bwMode="auto">
          <a:xfrm>
            <a:off x="228600" y="609600"/>
            <a:ext cx="8413154" cy="6023054"/>
            <a:chOff x="-76200" y="1671638"/>
            <a:chExt cx="9225717" cy="4579937"/>
          </a:xfrm>
        </p:grpSpPr>
        <p:pic>
          <p:nvPicPr>
            <p:cNvPr id="5" name="Picture 19" descr="slides0401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71638"/>
              <a:ext cx="9144000" cy="1169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21" descr="slides0401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720975"/>
              <a:ext cx="9144000" cy="1169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18" descr="slides040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767138"/>
              <a:ext cx="9144000" cy="147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22" descr="slides0401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" y="5081588"/>
              <a:ext cx="9144000" cy="1169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7"/>
            <p:cNvSpPr>
              <a:spLocks noChangeArrowheads="1"/>
            </p:cNvSpPr>
            <p:nvPr/>
          </p:nvSpPr>
          <p:spPr bwMode="auto">
            <a:xfrm>
              <a:off x="228600" y="1798638"/>
              <a:ext cx="1828800" cy="75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9" tIns="45714" rIns="91429" bIns="45714" anchor="ctr"/>
            <a:lstStyle/>
            <a:p>
              <a:pPr algn="ctr">
                <a:buClr>
                  <a:srgbClr val="00CCFF"/>
                </a:buClr>
              </a:pPr>
              <a:r>
                <a:rPr lang="en-US" b="1" dirty="0" smtClean="0">
                  <a:solidFill>
                    <a:srgbClr val="FFFFFF"/>
                  </a:solidFill>
                  <a:latin typeface="Calibri" charset="0"/>
                </a:rPr>
                <a:t>Intro</a:t>
              </a: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auto">
            <a:xfrm>
              <a:off x="2667000" y="1955346"/>
              <a:ext cx="6477000" cy="666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9" tIns="45714" rIns="91429" bIns="45714" anchor="ctr">
              <a:spAutoFit/>
            </a:bodyPr>
            <a:lstStyle/>
            <a:p>
              <a:pPr marL="341313" indent="-341313">
                <a:spcBef>
                  <a:spcPct val="20000"/>
                </a:spcBef>
                <a:buClr>
                  <a:srgbClr val="BA5228"/>
                </a:buClr>
                <a:buFontTx/>
                <a:buChar char="•"/>
              </a:pPr>
              <a:r>
                <a:rPr lang="en-US" sz="1500" b="1" dirty="0" smtClean="0">
                  <a:solidFill>
                    <a:srgbClr val="000000"/>
                  </a:solidFill>
                  <a:latin typeface="Calibri" charset="0"/>
                </a:rPr>
                <a:t>PRISMs </a:t>
              </a:r>
              <a:r>
                <a:rPr lang="en-US" sz="1500" i="1" dirty="0" smtClean="0">
                  <a:solidFill>
                    <a:srgbClr val="000000"/>
                  </a:solidFill>
                  <a:latin typeface="Calibri" charset="0"/>
                </a:rPr>
                <a:t>Partnerships for Regional Invasive Species Management</a:t>
              </a:r>
            </a:p>
            <a:p>
              <a:pPr marL="341313" indent="-341313">
                <a:spcBef>
                  <a:spcPct val="20000"/>
                </a:spcBef>
                <a:buClr>
                  <a:srgbClr val="BA5228"/>
                </a:buClr>
                <a:buFontTx/>
                <a:buChar char="•"/>
              </a:pPr>
              <a:r>
                <a:rPr lang="en-US" sz="1500" b="1" dirty="0" smtClean="0">
                  <a:solidFill>
                    <a:srgbClr val="000000"/>
                  </a:solidFill>
                  <a:latin typeface="Calibri" charset="0"/>
                </a:rPr>
                <a:t>Importance of Early Detection</a:t>
              </a:r>
            </a:p>
            <a:p>
              <a:pPr marL="341313" indent="-341313">
                <a:spcBef>
                  <a:spcPct val="20000"/>
                </a:spcBef>
                <a:buClr>
                  <a:srgbClr val="BA5228"/>
                </a:buClr>
                <a:buFontTx/>
                <a:buChar char="•"/>
              </a:pPr>
              <a:endParaRPr lang="en-US" sz="1500" b="1" dirty="0">
                <a:solidFill>
                  <a:srgbClr val="000000"/>
                </a:solidFill>
                <a:latin typeface="Calibri" charset="0"/>
              </a:endParaRPr>
            </a:p>
          </p:txBody>
        </p:sp>
        <p:sp>
          <p:nvSpPr>
            <p:cNvPr id="11" name="Rectangle 9"/>
            <p:cNvSpPr>
              <a:spLocks noChangeArrowheads="1"/>
            </p:cNvSpPr>
            <p:nvPr/>
          </p:nvSpPr>
          <p:spPr bwMode="auto">
            <a:xfrm>
              <a:off x="228600" y="2847975"/>
              <a:ext cx="1828800" cy="750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9" tIns="45714" rIns="91429" bIns="45714" anchor="ctr"/>
            <a:lstStyle/>
            <a:p>
              <a:pPr algn="ctr">
                <a:buClr>
                  <a:srgbClr val="00CCFF"/>
                </a:buClr>
              </a:pPr>
              <a:endParaRPr lang="en-US" b="1" dirty="0" smtClean="0">
                <a:solidFill>
                  <a:srgbClr val="FFFFFF"/>
                </a:solidFill>
                <a:latin typeface="Calibri" charset="0"/>
              </a:endParaRPr>
            </a:p>
          </p:txBody>
        </p:sp>
        <p:sp>
          <p:nvSpPr>
            <p:cNvPr id="12" name="Rectangle 10"/>
            <p:cNvSpPr>
              <a:spLocks noChangeArrowheads="1"/>
            </p:cNvSpPr>
            <p:nvPr/>
          </p:nvSpPr>
          <p:spPr bwMode="auto">
            <a:xfrm>
              <a:off x="2672515" y="2927326"/>
              <a:ext cx="6477002" cy="666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9" tIns="45714" rIns="91429" bIns="45714" anchor="ctr">
              <a:spAutoFit/>
            </a:bodyPr>
            <a:lstStyle/>
            <a:p>
              <a:pPr>
                <a:spcBef>
                  <a:spcPct val="20000"/>
                </a:spcBef>
                <a:buClr>
                  <a:srgbClr val="BA5228"/>
                </a:buClr>
              </a:pPr>
              <a:endParaRPr lang="en-US" sz="1500" b="1" dirty="0">
                <a:solidFill>
                  <a:srgbClr val="000000"/>
                </a:solidFill>
                <a:latin typeface="Calibri" charset="0"/>
                <a:sym typeface="Wingdings"/>
              </a:endParaRPr>
            </a:p>
            <a:p>
              <a:pPr marL="341313" indent="-341313">
                <a:spcBef>
                  <a:spcPct val="20000"/>
                </a:spcBef>
                <a:buClr>
                  <a:srgbClr val="BA5228"/>
                </a:buClr>
                <a:buFontTx/>
                <a:buChar char="•"/>
              </a:pPr>
              <a:r>
                <a:rPr lang="en-US" sz="1500" b="1" dirty="0">
                  <a:solidFill>
                    <a:srgbClr val="000000"/>
                  </a:solidFill>
                  <a:latin typeface="Calibri" charset="0"/>
                </a:rPr>
                <a:t>Online – Map &amp; Table </a:t>
              </a:r>
            </a:p>
            <a:p>
              <a:pPr marL="341313" indent="-341313">
                <a:spcBef>
                  <a:spcPct val="20000"/>
                </a:spcBef>
                <a:buClr>
                  <a:srgbClr val="BA5228"/>
                </a:buClr>
                <a:buFontTx/>
                <a:buChar char="•"/>
              </a:pPr>
              <a:r>
                <a:rPr lang="en-US" sz="1500" b="1" dirty="0">
                  <a:solidFill>
                    <a:srgbClr val="000000"/>
                  </a:solidFill>
                  <a:latin typeface="Calibri" charset="0"/>
                </a:rPr>
                <a:t>Online – Query/Report &amp; Email </a:t>
              </a:r>
              <a:r>
                <a:rPr lang="en-US" sz="1500" b="1" dirty="0" smtClean="0">
                  <a:solidFill>
                    <a:srgbClr val="000000"/>
                  </a:solidFill>
                  <a:latin typeface="Calibri" charset="0"/>
                </a:rPr>
                <a:t>Alerts</a:t>
              </a:r>
            </a:p>
          </p:txBody>
        </p:sp>
        <p:sp>
          <p:nvSpPr>
            <p:cNvPr id="13" name="Rectangle 12"/>
            <p:cNvSpPr>
              <a:spLocks noChangeArrowheads="1"/>
            </p:cNvSpPr>
            <p:nvPr/>
          </p:nvSpPr>
          <p:spPr bwMode="auto">
            <a:xfrm>
              <a:off x="2588956" y="4086559"/>
              <a:ext cx="6477002" cy="666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9" tIns="45714" rIns="91429" bIns="45714" anchor="ctr">
              <a:spAutoFit/>
            </a:bodyPr>
            <a:lstStyle/>
            <a:p>
              <a:pPr marL="341313" indent="-341313">
                <a:spcBef>
                  <a:spcPct val="20000"/>
                </a:spcBef>
                <a:buClr>
                  <a:srgbClr val="BA5228"/>
                </a:buClr>
                <a:buFontTx/>
                <a:buChar char="•"/>
              </a:pPr>
              <a:r>
                <a:rPr lang="en-US" sz="1500" b="1" dirty="0" smtClean="0">
                  <a:solidFill>
                    <a:srgbClr val="000000"/>
                  </a:solidFill>
                  <a:latin typeface="Calibri" charset="0"/>
                </a:rPr>
                <a:t>App – Download/Set Preferences</a:t>
              </a:r>
            </a:p>
            <a:p>
              <a:pPr marL="341313" indent="-341313">
                <a:spcBef>
                  <a:spcPct val="20000"/>
                </a:spcBef>
                <a:buClr>
                  <a:srgbClr val="BA5228"/>
                </a:buClr>
                <a:buFontTx/>
                <a:buChar char="•"/>
              </a:pPr>
              <a:r>
                <a:rPr lang="en-US" sz="1500" b="1" dirty="0" smtClean="0">
                  <a:solidFill>
                    <a:srgbClr val="000000"/>
                  </a:solidFill>
                  <a:latin typeface="Calibri" charset="0"/>
                </a:rPr>
                <a:t>App – Record an Observation</a:t>
              </a:r>
            </a:p>
            <a:p>
              <a:pPr marL="341313" indent="-341313">
                <a:spcBef>
                  <a:spcPct val="20000"/>
                </a:spcBef>
                <a:buClr>
                  <a:srgbClr val="BA5228"/>
                </a:buClr>
                <a:buFontTx/>
                <a:buChar char="•"/>
              </a:pPr>
              <a:r>
                <a:rPr lang="en-US" sz="1500" b="1" dirty="0" smtClean="0">
                  <a:solidFill>
                    <a:srgbClr val="000000"/>
                  </a:solidFill>
                  <a:latin typeface="Calibri" charset="0"/>
                </a:rPr>
                <a:t>App - Upload; Test &amp; View Online</a:t>
              </a:r>
            </a:p>
          </p:txBody>
        </p:sp>
        <p:sp>
          <p:nvSpPr>
            <p:cNvPr id="14" name="Rectangle 13"/>
            <p:cNvSpPr>
              <a:spLocks noChangeArrowheads="1"/>
            </p:cNvSpPr>
            <p:nvPr/>
          </p:nvSpPr>
          <p:spPr bwMode="auto">
            <a:xfrm>
              <a:off x="228600" y="5208588"/>
              <a:ext cx="1828800" cy="75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9" tIns="45714" rIns="91429" bIns="45714" anchor="ctr"/>
            <a:lstStyle/>
            <a:p>
              <a:pPr algn="ctr">
                <a:buClr>
                  <a:srgbClr val="00CCFF"/>
                </a:buClr>
              </a:pPr>
              <a:r>
                <a:rPr lang="en-US" b="1" dirty="0" smtClean="0">
                  <a:solidFill>
                    <a:srgbClr val="FFFFFF"/>
                  </a:solidFill>
                  <a:latin typeface="Calibri" charset="0"/>
                </a:rPr>
                <a:t>Wrap-Up</a:t>
              </a:r>
              <a:endParaRPr lang="en-US" sz="1200" i="1" dirty="0">
                <a:solidFill>
                  <a:srgbClr val="FFFFFF"/>
                </a:solidFill>
                <a:latin typeface="Calibri" charset="0"/>
              </a:endParaRPr>
            </a:p>
            <a:p>
              <a:pPr algn="ctr">
                <a:buClr>
                  <a:srgbClr val="00CCFF"/>
                </a:buClr>
              </a:pPr>
              <a:endParaRPr lang="en-US" b="1" dirty="0">
                <a:solidFill>
                  <a:srgbClr val="FFFFFF"/>
                </a:solidFill>
                <a:latin typeface="Calibri" charset="0"/>
              </a:endParaRPr>
            </a:p>
          </p:txBody>
        </p:sp>
        <p:sp>
          <p:nvSpPr>
            <p:cNvPr id="16" name="Rectangle 9"/>
            <p:cNvSpPr>
              <a:spLocks noChangeArrowheads="1"/>
            </p:cNvSpPr>
            <p:nvPr/>
          </p:nvSpPr>
          <p:spPr bwMode="auto">
            <a:xfrm>
              <a:off x="-76200" y="3973513"/>
              <a:ext cx="2286000" cy="75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9" tIns="45714" rIns="91429" bIns="45714" anchor="ctr"/>
            <a:lstStyle/>
            <a:p>
              <a:pPr algn="ctr">
                <a:buClr>
                  <a:srgbClr val="00CCFF"/>
                </a:buClr>
              </a:pPr>
              <a:r>
                <a:rPr lang="en-US" b="1" i="1" dirty="0" smtClean="0">
                  <a:solidFill>
                    <a:srgbClr val="FFFFFF"/>
                  </a:solidFill>
                  <a:latin typeface="Calibri" charset="0"/>
                </a:rPr>
                <a:t>i</a:t>
              </a:r>
              <a:r>
                <a:rPr lang="en-US" b="1" dirty="0" smtClean="0">
                  <a:solidFill>
                    <a:srgbClr val="FFFFFF"/>
                  </a:solidFill>
                  <a:latin typeface="Calibri" charset="0"/>
                </a:rPr>
                <a:t>MapInvasives</a:t>
              </a:r>
            </a:p>
            <a:p>
              <a:pPr algn="ctr">
                <a:buClr>
                  <a:srgbClr val="00CCFF"/>
                </a:buClr>
              </a:pPr>
              <a:r>
                <a:rPr lang="en-US" b="1" dirty="0" smtClean="0">
                  <a:solidFill>
                    <a:srgbClr val="FFFFFF"/>
                  </a:solidFill>
                  <a:latin typeface="Calibri" charset="0"/>
                </a:rPr>
                <a:t>App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609600" y="2438400"/>
            <a:ext cx="15696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00CCFF"/>
              </a:buClr>
            </a:pPr>
            <a:r>
              <a:rPr lang="en-US" b="1" i="1" dirty="0" smtClean="0">
                <a:solidFill>
                  <a:srgbClr val="FFFFFF"/>
                </a:solidFill>
                <a:latin typeface="Calibri" charset="0"/>
              </a:rPr>
              <a:t>i</a:t>
            </a:r>
            <a:r>
              <a:rPr lang="en-US" b="1" dirty="0" smtClean="0">
                <a:solidFill>
                  <a:srgbClr val="FFFFFF"/>
                </a:solidFill>
                <a:latin typeface="Calibri" charset="0"/>
              </a:rPr>
              <a:t>MapInvasives</a:t>
            </a:r>
          </a:p>
          <a:p>
            <a:pPr algn="ctr">
              <a:buClr>
                <a:srgbClr val="00CCFF"/>
              </a:buClr>
            </a:pPr>
            <a:r>
              <a:rPr lang="en-US" b="1" dirty="0" smtClean="0">
                <a:solidFill>
                  <a:srgbClr val="FFFFFF"/>
                </a:solidFill>
                <a:latin typeface="Calibri" charset="0"/>
              </a:rPr>
              <a:t>Online</a:t>
            </a:r>
            <a:endParaRPr lang="en-US" b="1" dirty="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 rot="451254">
            <a:off x="5356297" y="313026"/>
            <a:ext cx="3733800" cy="175046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Username = iMap Username</a:t>
            </a:r>
          </a:p>
          <a:p>
            <a:pPr algn="ctr"/>
            <a:r>
              <a:rPr lang="en-US" dirty="0" smtClean="0"/>
              <a:t>first three letters of first name</a:t>
            </a:r>
          </a:p>
          <a:p>
            <a:pPr algn="ctr"/>
            <a:r>
              <a:rPr lang="en-US" dirty="0" smtClean="0"/>
              <a:t>&amp; last name (in full)</a:t>
            </a:r>
          </a:p>
          <a:p>
            <a:pPr algn="ctr"/>
            <a:r>
              <a:rPr lang="en-US" dirty="0" smtClean="0"/>
              <a:t>EXAMPLE: </a:t>
            </a:r>
            <a:r>
              <a:rPr lang="en-US" dirty="0" err="1" smtClean="0"/>
              <a:t>johsmith</a:t>
            </a:r>
            <a:endParaRPr lang="en-US" dirty="0" smtClean="0"/>
          </a:p>
          <a:p>
            <a:pPr algn="ctr"/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PASSWORD: “changeme2017”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0" name="Chevron 19"/>
          <p:cNvSpPr/>
          <p:nvPr/>
        </p:nvSpPr>
        <p:spPr>
          <a:xfrm>
            <a:off x="0" y="3810000"/>
            <a:ext cx="609600" cy="685800"/>
          </a:xfrm>
          <a:prstGeom prst="chevron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2743200" y="5334000"/>
            <a:ext cx="5906534" cy="877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 anchor="ctr">
            <a:spAutoFit/>
          </a:bodyPr>
          <a:lstStyle/>
          <a:p>
            <a:pPr marL="341313" indent="-341313">
              <a:spcBef>
                <a:spcPct val="20000"/>
              </a:spcBef>
              <a:buClr>
                <a:srgbClr val="BA5228"/>
              </a:buClr>
              <a:buFontTx/>
              <a:buChar char="•"/>
            </a:pPr>
            <a:r>
              <a:rPr lang="en-US" sz="1500" b="1" dirty="0" smtClean="0">
                <a:solidFill>
                  <a:srgbClr val="000000"/>
                </a:solidFill>
                <a:latin typeface="Calibri" charset="0"/>
              </a:rPr>
              <a:t>Watercraft Inspection Station Program App (“WISPA”)</a:t>
            </a:r>
          </a:p>
          <a:p>
            <a:pPr marL="341313" indent="-341313">
              <a:spcBef>
                <a:spcPct val="20000"/>
              </a:spcBef>
              <a:buClr>
                <a:srgbClr val="BA5228"/>
              </a:buClr>
              <a:buFontTx/>
              <a:buChar char="•"/>
            </a:pPr>
            <a:r>
              <a:rPr lang="en-US" sz="1500" b="1" dirty="0" smtClean="0">
                <a:solidFill>
                  <a:srgbClr val="000000"/>
                </a:solidFill>
                <a:latin typeface="Calibri" charset="0"/>
              </a:rPr>
              <a:t>8 Things You Can Do – </a:t>
            </a:r>
            <a:r>
              <a:rPr lang="en-US" sz="1500" b="1" i="1" dirty="0" smtClean="0">
                <a:solidFill>
                  <a:srgbClr val="000000"/>
                </a:solidFill>
                <a:latin typeface="Calibri" charset="0"/>
              </a:rPr>
              <a:t>by Megan Phillips</a:t>
            </a:r>
            <a:endParaRPr lang="en-US" sz="1500" b="1" dirty="0" smtClean="0">
              <a:latin typeface="Calibri" charset="0"/>
            </a:endParaRPr>
          </a:p>
          <a:p>
            <a:pPr marL="341313" indent="-341313">
              <a:spcBef>
                <a:spcPct val="20000"/>
              </a:spcBef>
              <a:buClr>
                <a:srgbClr val="BA5228"/>
              </a:buClr>
              <a:buFontTx/>
              <a:buChar char="•"/>
            </a:pPr>
            <a:r>
              <a:rPr lang="en-US" sz="1500" b="1" dirty="0" smtClean="0">
                <a:solidFill>
                  <a:srgbClr val="000000"/>
                </a:solidFill>
                <a:latin typeface="Calibri" charset="0"/>
              </a:rPr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7870116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be 1"/>
          <p:cNvSpPr/>
          <p:nvPr/>
        </p:nvSpPr>
        <p:spPr>
          <a:xfrm>
            <a:off x="3470275" y="2000250"/>
            <a:ext cx="1282700" cy="823913"/>
          </a:xfrm>
          <a:prstGeom prst="cub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/>
              <a:t>Data Server</a:t>
            </a:r>
          </a:p>
        </p:txBody>
      </p:sp>
      <p:pic>
        <p:nvPicPr>
          <p:cNvPr id="5124" name="Picture 2" descr="Image result for compu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4663" y="2238375"/>
            <a:ext cx="3065462" cy="306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TextBox 6"/>
          <p:cNvSpPr txBox="1">
            <a:spLocks noChangeArrowheads="1"/>
          </p:cNvSpPr>
          <p:nvPr/>
        </p:nvSpPr>
        <p:spPr bwMode="auto">
          <a:xfrm>
            <a:off x="4800600" y="5334000"/>
            <a:ext cx="3879850" cy="126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en-US" sz="2000" b="1" dirty="0">
                <a:latin typeface="Arial" panose="020B0604020202020204" pitchFamily="34" charset="0"/>
              </a:rPr>
              <a:t>iMapInvasives Online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Arial" panose="020B0604020202020204" pitchFamily="34" charset="0"/>
              </a:rPr>
              <a:t>Full browser-based mapping functionality to search the data, produce maps, and enter data, from new locations, to detailed treatments and surveys.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2624138" y="2736850"/>
            <a:ext cx="688975" cy="585788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 flipV="1">
            <a:off x="4845050" y="2576513"/>
            <a:ext cx="612775" cy="346075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4799013" y="2824163"/>
            <a:ext cx="622300" cy="37465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9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0" y="1800225"/>
            <a:ext cx="1925638" cy="347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Picture 2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2" t="22038"/>
          <a:stretch>
            <a:fillRect/>
          </a:stretch>
        </p:blipFill>
        <p:spPr bwMode="auto">
          <a:xfrm>
            <a:off x="5815013" y="2332038"/>
            <a:ext cx="2471737" cy="185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31" name="TextBox 23"/>
          <p:cNvSpPr txBox="1">
            <a:spLocks noChangeArrowheads="1"/>
          </p:cNvSpPr>
          <p:nvPr/>
        </p:nvSpPr>
        <p:spPr bwMode="auto">
          <a:xfrm>
            <a:off x="242888" y="5345113"/>
            <a:ext cx="405765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>
                <a:latin typeface="Arial" panose="020B0604020202020204" pitchFamily="34" charset="0"/>
              </a:rPr>
              <a:t>iMapInvasives Mobile App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latin typeface="Arial" panose="020B0604020202020204" pitchFamily="34" charset="0"/>
              </a:rPr>
              <a:t>Collect observations using your phone GPS and camera. Upload to server on wi-fi.</a:t>
            </a:r>
          </a:p>
        </p:txBody>
      </p:sp>
      <p:sp>
        <p:nvSpPr>
          <p:cNvPr id="5132" name="TextBox 4"/>
          <p:cNvSpPr txBox="1">
            <a:spLocks noChangeArrowheads="1"/>
          </p:cNvSpPr>
          <p:nvPr/>
        </p:nvSpPr>
        <p:spPr bwMode="auto">
          <a:xfrm>
            <a:off x="450850" y="484188"/>
            <a:ext cx="77406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b="1"/>
              <a:t>The iMap Mobile app is a convenient way to collect new records for viewing and editing on the full online interface</a:t>
            </a:r>
            <a:r>
              <a:rPr lang="en-US" altLang="en-US"/>
              <a:t/>
            </a:r>
            <a:br>
              <a:rPr lang="en-US" altLang="en-US"/>
            </a:br>
            <a:r>
              <a:rPr lang="en-US" altLang="en-US"/>
              <a:t>(</a:t>
            </a:r>
            <a:r>
              <a:rPr lang="en-US" altLang="en-US" sz="1600"/>
              <a:t>You will use the same iMapinvasives username and password for both)</a:t>
            </a:r>
          </a:p>
        </p:txBody>
      </p:sp>
    </p:spTree>
    <p:extLst>
      <p:ext uri="{BB962C8B-B14F-4D97-AF65-F5344CB8AC3E}">
        <p14:creationId xmlns:p14="http://schemas.microsoft.com/office/powerpoint/2010/main" val="26940666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Shape 257"/>
          <p:cNvSpPr txBox="1">
            <a:spLocks noGrp="1"/>
          </p:cNvSpPr>
          <p:nvPr>
            <p:ph type="title"/>
          </p:nvPr>
        </p:nvSpPr>
        <p:spPr>
          <a:xfrm>
            <a:off x="-457200" y="228600"/>
            <a:ext cx="6851100" cy="3048000"/>
          </a:xfrm>
          <a:prstGeom prst="rect">
            <a:avLst/>
          </a:prstGeom>
        </p:spPr>
        <p:txBody>
          <a:bodyPr lIns="121897" tIns="121897" rIns="121897" bIns="121897" anchor="t" anchorCtr="0">
            <a:noAutofit/>
          </a:bodyPr>
          <a:lstStyle/>
          <a:p>
            <a:r>
              <a:rPr lang="en-US" dirty="0" smtClean="0"/>
              <a:t>Observation Data-entry</a:t>
            </a:r>
            <a:br>
              <a:rPr lang="en-US" dirty="0" smtClean="0"/>
            </a:br>
            <a:r>
              <a:rPr lang="en-US" i="1" dirty="0" smtClean="0"/>
              <a:t>in the field…</a:t>
            </a:r>
            <a:br>
              <a:rPr lang="en-US" i="1" dirty="0" smtClean="0"/>
            </a:br>
            <a:r>
              <a:rPr lang="en-US" i="1" dirty="0" smtClean="0"/>
              <a:t>without connectivity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App - smartphone</a:t>
            </a:r>
            <a:endParaRPr lang="en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2600" y="1524000"/>
            <a:ext cx="32385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811592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20782" y="1981200"/>
            <a:ext cx="4398818" cy="3733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Download iMapInvasives Mobile App</a:t>
            </a:r>
            <a:br>
              <a:rPr lang="en-US" dirty="0" smtClean="0"/>
            </a:br>
            <a:r>
              <a:rPr lang="en-US" dirty="0" smtClean="0"/>
              <a:t>Method 1:     OR 		Method 2: </a:t>
            </a:r>
            <a:endParaRPr lang="en-US" dirty="0"/>
          </a:p>
        </p:txBody>
      </p:sp>
      <p:sp>
        <p:nvSpPr>
          <p:cNvPr id="4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311700" y="2209800"/>
            <a:ext cx="4107900" cy="2282033"/>
          </a:xfrm>
          <a:prstGeom prst="rect">
            <a:avLst/>
          </a:prstGeom>
        </p:spPr>
        <p:txBody>
          <a:bodyPr vert="horz" lIns="121897" tIns="121897" rIns="121897" bIns="121897" rtlCol="0" anchor="t" anchorCtr="0">
            <a:normAutofit/>
          </a:bodyPr>
          <a:lstStyle>
            <a:lvl1pPr marL="342900" lvl="0" indent="-342900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defTabSz="914400" rtl="0" eaLnBrk="1" latinLnBrk="0" hangingPunct="1">
              <a:spcBef>
                <a:spcPts val="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defTabSz="914400" rtl="0" eaLnBrk="1" latinLnBrk="0" hangingPunct="1">
              <a:spcBef>
                <a:spcPts val="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defTabSz="914400" rtl="0" eaLnBrk="1" latinLnBrk="0" hangingPunct="1">
              <a:spcBef>
                <a:spcPts val="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Android: </a:t>
            </a:r>
            <a:r>
              <a:rPr lang="en-US" dirty="0" err="1" smtClean="0"/>
              <a:t>playstore</a:t>
            </a:r>
            <a:endParaRPr lang="en-US" dirty="0" smtClean="0"/>
          </a:p>
          <a:p>
            <a:r>
              <a:rPr lang="en-US" dirty="0" smtClean="0"/>
              <a:t>iPhone: </a:t>
            </a:r>
            <a:r>
              <a:rPr lang="en-US" dirty="0" err="1" smtClean="0"/>
              <a:t>AppStore</a:t>
            </a:r>
            <a:endParaRPr lang="en-US" dirty="0" smtClean="0"/>
          </a:p>
          <a:p>
            <a:r>
              <a:rPr lang="en-US" dirty="0" smtClean="0"/>
              <a:t>Download - FREE</a:t>
            </a:r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0782" y="4114800"/>
            <a:ext cx="4398818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Search: </a:t>
            </a:r>
          </a:p>
          <a:p>
            <a:r>
              <a:rPr lang="en-US" sz="3200" dirty="0" smtClean="0"/>
              <a:t>“</a:t>
            </a:r>
            <a:r>
              <a:rPr lang="en-US" sz="3200" dirty="0" err="1" smtClean="0"/>
              <a:t>imapinvasives</a:t>
            </a:r>
            <a:r>
              <a:rPr lang="en-US" sz="3200" dirty="0" smtClean="0"/>
              <a:t> mobile”</a:t>
            </a:r>
            <a:endParaRPr lang="en-US" sz="3200" dirty="0"/>
          </a:p>
        </p:txBody>
      </p:sp>
      <p:sp>
        <p:nvSpPr>
          <p:cNvPr id="7" name="Rounded Rectangle 6"/>
          <p:cNvSpPr/>
          <p:nvPr/>
        </p:nvSpPr>
        <p:spPr>
          <a:xfrm>
            <a:off x="4668982" y="1981200"/>
            <a:ext cx="4398818" cy="3733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959900" y="2133600"/>
            <a:ext cx="4107900" cy="3200400"/>
          </a:xfrm>
          <a:prstGeom prst="rect">
            <a:avLst/>
          </a:prstGeom>
        </p:spPr>
        <p:txBody>
          <a:bodyPr vert="horz" lIns="121897" tIns="121897" rIns="121897" bIns="121897" rtlCol="0" anchor="t" anchorCtr="0">
            <a:normAutofit/>
          </a:bodyPr>
          <a:lstStyle>
            <a:lvl1pPr marL="342900" lvl="0" indent="-342900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defTabSz="914400" rtl="0" eaLnBrk="1" latinLnBrk="0" hangingPunct="1">
              <a:spcBef>
                <a:spcPts val="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defTabSz="914400" rtl="0" eaLnBrk="1" latinLnBrk="0" hangingPunct="1">
              <a:spcBef>
                <a:spcPts val="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defTabSz="914400" rtl="0" eaLnBrk="1" latinLnBrk="0" hangingPunct="1">
              <a:spcBef>
                <a:spcPts val="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Phone Browser:</a:t>
            </a:r>
          </a:p>
          <a:p>
            <a:pPr marL="0" indent="0">
              <a:buNone/>
            </a:pPr>
            <a:r>
              <a:rPr lang="en-US" sz="1800" dirty="0" smtClean="0"/>
              <a:t>	(e.g. Chrome or Safari)</a:t>
            </a:r>
          </a:p>
          <a:p>
            <a:r>
              <a:rPr lang="en-US" sz="2000" dirty="0">
                <a:hlinkClick r:id="rId2"/>
              </a:rPr>
              <a:t>http://www.nyimapinvasives.org</a:t>
            </a:r>
            <a:r>
              <a:rPr lang="en-US" sz="2000" dirty="0" smtClean="0">
                <a:hlinkClick r:id="rId2"/>
              </a:rPr>
              <a:t>/</a:t>
            </a:r>
            <a:r>
              <a:rPr lang="en-US" sz="2000" dirty="0" smtClean="0"/>
              <a:t> </a:t>
            </a:r>
            <a:r>
              <a:rPr lang="en-US" dirty="0" smtClean="0"/>
              <a:t>“Mobile” tab</a:t>
            </a:r>
          </a:p>
          <a:p>
            <a:r>
              <a:rPr lang="en-US" dirty="0" smtClean="0"/>
              <a:t>Click icon</a:t>
            </a:r>
          </a:p>
          <a:p>
            <a:r>
              <a:rPr lang="en-US" dirty="0" smtClean="0"/>
              <a:t>Download - FREE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30642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 rot="21054983">
            <a:off x="133179" y="230127"/>
            <a:ext cx="2133600" cy="670903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Screen Shot 2016-06-02 at 12.27.08 PM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233" y="1066800"/>
            <a:ext cx="9104109" cy="529590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554439" y="314980"/>
            <a:ext cx="40655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hlinkClick r:id="rId4"/>
              </a:rPr>
              <a:t>www.NYimapinvasives.org</a:t>
            </a:r>
            <a:r>
              <a:rPr lang="en-US" sz="2800" dirty="0" smtClean="0"/>
              <a:t> </a:t>
            </a:r>
            <a:endParaRPr lang="en-US" sz="2800" dirty="0"/>
          </a:p>
        </p:txBody>
      </p:sp>
      <p:sp>
        <p:nvSpPr>
          <p:cNvPr id="5" name="Oval 4"/>
          <p:cNvSpPr/>
          <p:nvPr/>
        </p:nvSpPr>
        <p:spPr>
          <a:xfrm>
            <a:off x="1752600" y="3276600"/>
            <a:ext cx="838200" cy="457200"/>
          </a:xfrm>
          <a:prstGeom prst="ellipse">
            <a:avLst/>
          </a:prstGeom>
          <a:noFill/>
          <a:ln w="762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" name="Rectangle 2"/>
          <p:cNvSpPr/>
          <p:nvPr/>
        </p:nvSpPr>
        <p:spPr>
          <a:xfrm rot="21135244">
            <a:off x="174291" y="218423"/>
            <a:ext cx="21541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/>
              <a:t>Method 2: </a:t>
            </a:r>
          </a:p>
        </p:txBody>
      </p:sp>
      <p:pic>
        <p:nvPicPr>
          <p:cNvPr id="6" name="Picture 5" descr="Screen Shot 2016-06-26 at 9.03.48 PM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000" y="1236765"/>
            <a:ext cx="7670012" cy="5621235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3581400" y="5029200"/>
            <a:ext cx="2514600" cy="1219200"/>
          </a:xfrm>
          <a:prstGeom prst="ellipse">
            <a:avLst/>
          </a:prstGeom>
          <a:noFill/>
          <a:ln w="762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2133600" y="6400799"/>
            <a:ext cx="1260764" cy="1"/>
          </a:xfrm>
          <a:prstGeom prst="straightConnector1">
            <a:avLst/>
          </a:prstGeom>
          <a:ln w="76200" cmpd="sng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5299364" y="4572000"/>
            <a:ext cx="1101436" cy="228600"/>
          </a:xfrm>
          <a:prstGeom prst="straightConnector1">
            <a:avLst/>
          </a:prstGeom>
          <a:ln w="76200" cmpd="sng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22668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hape 263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8520600" cy="943200"/>
          </a:xfrm>
          <a:prstGeom prst="rect">
            <a:avLst/>
          </a:prstGeom>
        </p:spPr>
        <p:txBody>
          <a:bodyPr lIns="121897" tIns="121897" rIns="121897" bIns="121897" anchor="t" anchorCtr="0">
            <a:noAutofit/>
          </a:bodyPr>
          <a:lstStyle/>
          <a:p>
            <a:r>
              <a:rPr lang="en" dirty="0"/>
              <a:t>How to: Turn on Location Services (iPhone)</a:t>
            </a:r>
          </a:p>
        </p:txBody>
      </p:sp>
      <p:pic>
        <p:nvPicPr>
          <p:cNvPr id="264" name="Shape 264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12"/>
          <a:stretch/>
        </p:blipFill>
        <p:spPr>
          <a:xfrm>
            <a:off x="38100" y="1447800"/>
            <a:ext cx="2213268" cy="4335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Shape 265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993"/>
          <a:stretch/>
        </p:blipFill>
        <p:spPr>
          <a:xfrm>
            <a:off x="1447800" y="2133600"/>
            <a:ext cx="2213275" cy="4319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Shape 270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12"/>
          <a:stretch/>
        </p:blipFill>
        <p:spPr>
          <a:xfrm>
            <a:off x="3810000" y="2133600"/>
            <a:ext cx="2433724" cy="4539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hape 271"/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12"/>
          <a:stretch/>
        </p:blipFill>
        <p:spPr>
          <a:xfrm>
            <a:off x="6477000" y="2133600"/>
            <a:ext cx="2490916" cy="431096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Oval 6"/>
          <p:cNvSpPr/>
          <p:nvPr/>
        </p:nvSpPr>
        <p:spPr>
          <a:xfrm>
            <a:off x="533400" y="1447800"/>
            <a:ext cx="1447800" cy="533400"/>
          </a:xfrm>
          <a:prstGeom prst="ellipse">
            <a:avLst/>
          </a:prstGeom>
          <a:noFill/>
          <a:ln w="762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8" name="Oval 7"/>
          <p:cNvSpPr/>
          <p:nvPr/>
        </p:nvSpPr>
        <p:spPr>
          <a:xfrm>
            <a:off x="1447800" y="2057400"/>
            <a:ext cx="2133600" cy="533400"/>
          </a:xfrm>
          <a:prstGeom prst="ellipse">
            <a:avLst/>
          </a:prstGeom>
          <a:noFill/>
          <a:ln w="762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9" name="Oval 8"/>
          <p:cNvSpPr/>
          <p:nvPr/>
        </p:nvSpPr>
        <p:spPr>
          <a:xfrm>
            <a:off x="3810000" y="2057400"/>
            <a:ext cx="1828800" cy="533400"/>
          </a:xfrm>
          <a:prstGeom prst="ellipse">
            <a:avLst/>
          </a:prstGeom>
          <a:noFill/>
          <a:ln w="762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0" name="Oval 9"/>
          <p:cNvSpPr/>
          <p:nvPr/>
        </p:nvSpPr>
        <p:spPr>
          <a:xfrm>
            <a:off x="6324600" y="2057400"/>
            <a:ext cx="2209800" cy="533400"/>
          </a:xfrm>
          <a:prstGeom prst="ellipse">
            <a:avLst/>
          </a:prstGeom>
          <a:noFill/>
          <a:ln w="762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2898643771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5"/>
          <p:cNvGrpSpPr>
            <a:grpSpLocks/>
          </p:cNvGrpSpPr>
          <p:nvPr/>
        </p:nvGrpSpPr>
        <p:grpSpPr bwMode="auto">
          <a:xfrm>
            <a:off x="228600" y="609600"/>
            <a:ext cx="8421134" cy="6023054"/>
            <a:chOff x="-76200" y="1671638"/>
            <a:chExt cx="9234468" cy="4579937"/>
          </a:xfrm>
        </p:grpSpPr>
        <p:pic>
          <p:nvPicPr>
            <p:cNvPr id="5" name="Picture 19" descr="slides0401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71638"/>
              <a:ext cx="9144000" cy="1169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21" descr="slides0401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720975"/>
              <a:ext cx="9144000" cy="1169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18" descr="slides040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767138"/>
              <a:ext cx="9144000" cy="147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22" descr="slides0401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" y="5081588"/>
              <a:ext cx="9144000" cy="1169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7"/>
            <p:cNvSpPr>
              <a:spLocks noChangeArrowheads="1"/>
            </p:cNvSpPr>
            <p:nvPr/>
          </p:nvSpPr>
          <p:spPr bwMode="auto">
            <a:xfrm>
              <a:off x="228600" y="1798638"/>
              <a:ext cx="1828800" cy="75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9" tIns="45714" rIns="91429" bIns="45714" anchor="ctr"/>
            <a:lstStyle/>
            <a:p>
              <a:pPr algn="ctr">
                <a:buClr>
                  <a:srgbClr val="00CCFF"/>
                </a:buClr>
              </a:pPr>
              <a:r>
                <a:rPr lang="en-US" b="1" dirty="0" smtClean="0">
                  <a:solidFill>
                    <a:srgbClr val="FFFFFF"/>
                  </a:solidFill>
                  <a:latin typeface="Calibri" charset="0"/>
                </a:rPr>
                <a:t>Intro</a:t>
              </a: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auto">
            <a:xfrm>
              <a:off x="2667000" y="1955346"/>
              <a:ext cx="6477000" cy="666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9" tIns="45714" rIns="91429" bIns="45714" anchor="ctr">
              <a:spAutoFit/>
            </a:bodyPr>
            <a:lstStyle/>
            <a:p>
              <a:pPr marL="341313" indent="-341313">
                <a:spcBef>
                  <a:spcPct val="20000"/>
                </a:spcBef>
                <a:buClr>
                  <a:srgbClr val="BA5228"/>
                </a:buClr>
                <a:buFontTx/>
                <a:buChar char="•"/>
              </a:pPr>
              <a:r>
                <a:rPr lang="en-US" sz="1500" b="1" dirty="0" smtClean="0">
                  <a:solidFill>
                    <a:srgbClr val="000000"/>
                  </a:solidFill>
                  <a:latin typeface="Calibri" charset="0"/>
                </a:rPr>
                <a:t>PRISMs </a:t>
              </a:r>
              <a:r>
                <a:rPr lang="en-US" sz="1500" i="1" dirty="0" smtClean="0">
                  <a:solidFill>
                    <a:srgbClr val="000000"/>
                  </a:solidFill>
                  <a:latin typeface="Calibri" charset="0"/>
                </a:rPr>
                <a:t>Partnerships for Regional Invasive Species Management</a:t>
              </a:r>
            </a:p>
            <a:p>
              <a:pPr marL="341313" indent="-341313">
                <a:spcBef>
                  <a:spcPct val="20000"/>
                </a:spcBef>
                <a:buClr>
                  <a:srgbClr val="BA5228"/>
                </a:buClr>
                <a:buFontTx/>
                <a:buChar char="•"/>
              </a:pPr>
              <a:r>
                <a:rPr lang="en-US" sz="1500" b="1" dirty="0" smtClean="0">
                  <a:solidFill>
                    <a:srgbClr val="000000"/>
                  </a:solidFill>
                  <a:latin typeface="Calibri" charset="0"/>
                </a:rPr>
                <a:t>Importance of Early Detection</a:t>
              </a:r>
            </a:p>
            <a:p>
              <a:pPr marL="341313" indent="-341313">
                <a:spcBef>
                  <a:spcPct val="20000"/>
                </a:spcBef>
                <a:buClr>
                  <a:srgbClr val="BA5228"/>
                </a:buClr>
                <a:buFontTx/>
                <a:buChar char="•"/>
              </a:pPr>
              <a:endParaRPr lang="en-US" sz="1500" b="1" dirty="0">
                <a:solidFill>
                  <a:srgbClr val="000000"/>
                </a:solidFill>
                <a:latin typeface="Calibri" charset="0"/>
              </a:endParaRPr>
            </a:p>
          </p:txBody>
        </p:sp>
        <p:sp>
          <p:nvSpPr>
            <p:cNvPr id="11" name="Rectangle 9"/>
            <p:cNvSpPr>
              <a:spLocks noChangeArrowheads="1"/>
            </p:cNvSpPr>
            <p:nvPr/>
          </p:nvSpPr>
          <p:spPr bwMode="auto">
            <a:xfrm>
              <a:off x="228600" y="2847975"/>
              <a:ext cx="1828800" cy="750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9" tIns="45714" rIns="91429" bIns="45714" anchor="ctr"/>
            <a:lstStyle/>
            <a:p>
              <a:pPr algn="ctr">
                <a:buClr>
                  <a:srgbClr val="00CCFF"/>
                </a:buClr>
              </a:pPr>
              <a:endParaRPr lang="en-US" b="1" dirty="0" smtClean="0">
                <a:solidFill>
                  <a:srgbClr val="FFFFFF"/>
                </a:solidFill>
                <a:latin typeface="Calibri" charset="0"/>
              </a:endParaRPr>
            </a:p>
          </p:txBody>
        </p:sp>
        <p:sp>
          <p:nvSpPr>
            <p:cNvPr id="12" name="Rectangle 10"/>
            <p:cNvSpPr>
              <a:spLocks noChangeArrowheads="1"/>
            </p:cNvSpPr>
            <p:nvPr/>
          </p:nvSpPr>
          <p:spPr bwMode="auto">
            <a:xfrm>
              <a:off x="2681266" y="2772547"/>
              <a:ext cx="6477002" cy="666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9" tIns="45714" rIns="91429" bIns="45714" anchor="ctr">
              <a:spAutoFit/>
            </a:bodyPr>
            <a:lstStyle/>
            <a:p>
              <a:pPr>
                <a:spcBef>
                  <a:spcPct val="20000"/>
                </a:spcBef>
                <a:buClr>
                  <a:srgbClr val="BA5228"/>
                </a:buClr>
              </a:pPr>
              <a:endParaRPr lang="en-US" sz="1500" b="1" dirty="0">
                <a:solidFill>
                  <a:srgbClr val="000000"/>
                </a:solidFill>
                <a:latin typeface="Calibri" charset="0"/>
                <a:sym typeface="Wingdings"/>
              </a:endParaRPr>
            </a:p>
            <a:p>
              <a:pPr marL="341313" indent="-341313">
                <a:spcBef>
                  <a:spcPct val="20000"/>
                </a:spcBef>
                <a:buClr>
                  <a:srgbClr val="BA5228"/>
                </a:buClr>
                <a:buFontTx/>
                <a:buChar char="•"/>
              </a:pPr>
              <a:r>
                <a:rPr lang="en-US" sz="1500" b="1" dirty="0">
                  <a:solidFill>
                    <a:srgbClr val="000000"/>
                  </a:solidFill>
                  <a:latin typeface="Calibri" charset="0"/>
                </a:rPr>
                <a:t>Online – Map &amp; Table </a:t>
              </a:r>
            </a:p>
            <a:p>
              <a:pPr marL="341313" indent="-341313">
                <a:spcBef>
                  <a:spcPct val="20000"/>
                </a:spcBef>
                <a:buClr>
                  <a:srgbClr val="BA5228"/>
                </a:buClr>
                <a:buFontTx/>
                <a:buChar char="•"/>
              </a:pPr>
              <a:r>
                <a:rPr lang="en-US" sz="1500" b="1" dirty="0">
                  <a:solidFill>
                    <a:srgbClr val="000000"/>
                  </a:solidFill>
                  <a:latin typeface="Calibri" charset="0"/>
                </a:rPr>
                <a:t>Online – Query/Report &amp; Email </a:t>
              </a:r>
              <a:r>
                <a:rPr lang="en-US" sz="1500" b="1" dirty="0" smtClean="0">
                  <a:solidFill>
                    <a:srgbClr val="000000"/>
                  </a:solidFill>
                  <a:latin typeface="Calibri" charset="0"/>
                </a:rPr>
                <a:t>Alerts</a:t>
              </a:r>
            </a:p>
          </p:txBody>
        </p:sp>
        <p:sp>
          <p:nvSpPr>
            <p:cNvPr id="13" name="Rectangle 12"/>
            <p:cNvSpPr>
              <a:spLocks noChangeArrowheads="1"/>
            </p:cNvSpPr>
            <p:nvPr/>
          </p:nvSpPr>
          <p:spPr bwMode="auto">
            <a:xfrm>
              <a:off x="2588956" y="4086559"/>
              <a:ext cx="6477002" cy="666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9" tIns="45714" rIns="91429" bIns="45714" anchor="ctr">
              <a:spAutoFit/>
            </a:bodyPr>
            <a:lstStyle/>
            <a:p>
              <a:pPr marL="341313" indent="-341313">
                <a:spcBef>
                  <a:spcPct val="20000"/>
                </a:spcBef>
                <a:buClr>
                  <a:srgbClr val="BA5228"/>
                </a:buClr>
                <a:buFontTx/>
                <a:buChar char="•"/>
              </a:pPr>
              <a:r>
                <a:rPr lang="en-US" sz="1500" b="1" dirty="0" smtClean="0">
                  <a:solidFill>
                    <a:srgbClr val="000000"/>
                  </a:solidFill>
                  <a:latin typeface="Calibri" charset="0"/>
                </a:rPr>
                <a:t>App – Download/Set Preferences</a:t>
              </a:r>
            </a:p>
            <a:p>
              <a:pPr marL="341313" indent="-341313">
                <a:spcBef>
                  <a:spcPct val="20000"/>
                </a:spcBef>
                <a:buClr>
                  <a:srgbClr val="BA5228"/>
                </a:buClr>
                <a:buFontTx/>
                <a:buChar char="•"/>
              </a:pPr>
              <a:r>
                <a:rPr lang="en-US" sz="1500" b="1" dirty="0" smtClean="0">
                  <a:solidFill>
                    <a:srgbClr val="000000"/>
                  </a:solidFill>
                  <a:latin typeface="Calibri" charset="0"/>
                </a:rPr>
                <a:t>App – Record an Observation</a:t>
              </a:r>
            </a:p>
            <a:p>
              <a:pPr marL="341313" indent="-341313">
                <a:spcBef>
                  <a:spcPct val="20000"/>
                </a:spcBef>
                <a:buClr>
                  <a:srgbClr val="BA5228"/>
                </a:buClr>
                <a:buFontTx/>
                <a:buChar char="•"/>
              </a:pPr>
              <a:r>
                <a:rPr lang="en-US" sz="1500" b="1" dirty="0" smtClean="0">
                  <a:solidFill>
                    <a:srgbClr val="000000"/>
                  </a:solidFill>
                  <a:latin typeface="Calibri" charset="0"/>
                </a:rPr>
                <a:t>App - Upload; Test &amp; View Online</a:t>
              </a:r>
            </a:p>
          </p:txBody>
        </p:sp>
        <p:sp>
          <p:nvSpPr>
            <p:cNvPr id="14" name="Rectangle 13"/>
            <p:cNvSpPr>
              <a:spLocks noChangeArrowheads="1"/>
            </p:cNvSpPr>
            <p:nvPr/>
          </p:nvSpPr>
          <p:spPr bwMode="auto">
            <a:xfrm>
              <a:off x="228600" y="5208588"/>
              <a:ext cx="1828800" cy="75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9" tIns="45714" rIns="91429" bIns="45714" anchor="ctr"/>
            <a:lstStyle/>
            <a:p>
              <a:pPr algn="ctr">
                <a:buClr>
                  <a:srgbClr val="00CCFF"/>
                </a:buClr>
              </a:pPr>
              <a:r>
                <a:rPr lang="en-US" b="1" dirty="0" smtClean="0">
                  <a:solidFill>
                    <a:srgbClr val="FFFFFF"/>
                  </a:solidFill>
                  <a:latin typeface="Calibri" charset="0"/>
                </a:rPr>
                <a:t>Wrap-Up</a:t>
              </a:r>
              <a:endParaRPr lang="en-US" sz="1200" i="1" dirty="0">
                <a:solidFill>
                  <a:srgbClr val="FFFFFF"/>
                </a:solidFill>
                <a:latin typeface="Calibri" charset="0"/>
              </a:endParaRPr>
            </a:p>
            <a:p>
              <a:pPr algn="ctr">
                <a:buClr>
                  <a:srgbClr val="00CCFF"/>
                </a:buClr>
              </a:pPr>
              <a:endParaRPr lang="en-US" b="1" dirty="0">
                <a:solidFill>
                  <a:srgbClr val="FFFFFF"/>
                </a:solidFill>
                <a:latin typeface="Calibri" charset="0"/>
              </a:endParaRPr>
            </a:p>
          </p:txBody>
        </p:sp>
        <p:sp>
          <p:nvSpPr>
            <p:cNvPr id="16" name="Rectangle 9"/>
            <p:cNvSpPr>
              <a:spLocks noChangeArrowheads="1"/>
            </p:cNvSpPr>
            <p:nvPr/>
          </p:nvSpPr>
          <p:spPr bwMode="auto">
            <a:xfrm>
              <a:off x="-76200" y="3973513"/>
              <a:ext cx="2286000" cy="75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9" tIns="45714" rIns="91429" bIns="45714" anchor="ctr"/>
            <a:lstStyle/>
            <a:p>
              <a:pPr algn="ctr">
                <a:buClr>
                  <a:srgbClr val="00CCFF"/>
                </a:buClr>
              </a:pPr>
              <a:r>
                <a:rPr lang="en-US" b="1" i="1" dirty="0" smtClean="0">
                  <a:solidFill>
                    <a:srgbClr val="FFFFFF"/>
                  </a:solidFill>
                  <a:latin typeface="Calibri" charset="0"/>
                </a:rPr>
                <a:t>i</a:t>
              </a:r>
              <a:r>
                <a:rPr lang="en-US" b="1" dirty="0" smtClean="0">
                  <a:solidFill>
                    <a:srgbClr val="FFFFFF"/>
                  </a:solidFill>
                  <a:latin typeface="Calibri" charset="0"/>
                </a:rPr>
                <a:t>MapInvasives</a:t>
              </a:r>
            </a:p>
            <a:p>
              <a:pPr algn="ctr">
                <a:buClr>
                  <a:srgbClr val="00CCFF"/>
                </a:buClr>
              </a:pPr>
              <a:r>
                <a:rPr lang="en-US" b="1" dirty="0" smtClean="0">
                  <a:solidFill>
                    <a:srgbClr val="FFFFFF"/>
                  </a:solidFill>
                  <a:latin typeface="Calibri" charset="0"/>
                </a:rPr>
                <a:t>App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609600" y="2438400"/>
            <a:ext cx="15696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00CCFF"/>
              </a:buClr>
            </a:pPr>
            <a:r>
              <a:rPr lang="en-US" b="1" i="1" dirty="0" smtClean="0">
                <a:solidFill>
                  <a:srgbClr val="FFFFFF"/>
                </a:solidFill>
                <a:latin typeface="Calibri" charset="0"/>
              </a:rPr>
              <a:t>i</a:t>
            </a:r>
            <a:r>
              <a:rPr lang="en-US" b="1" dirty="0" smtClean="0">
                <a:solidFill>
                  <a:srgbClr val="FFFFFF"/>
                </a:solidFill>
                <a:latin typeface="Calibri" charset="0"/>
              </a:rPr>
              <a:t>MapInvasives</a:t>
            </a:r>
          </a:p>
          <a:p>
            <a:pPr algn="ctr">
              <a:buClr>
                <a:srgbClr val="00CCFF"/>
              </a:buClr>
            </a:pPr>
            <a:r>
              <a:rPr lang="en-US" b="1" dirty="0" smtClean="0">
                <a:solidFill>
                  <a:srgbClr val="FFFFFF"/>
                </a:solidFill>
                <a:latin typeface="Calibri" charset="0"/>
              </a:rPr>
              <a:t>Online</a:t>
            </a:r>
            <a:endParaRPr lang="en-US" b="1" dirty="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2743200" y="5142648"/>
            <a:ext cx="5906534" cy="877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 anchor="ctr">
            <a:spAutoFit/>
          </a:bodyPr>
          <a:lstStyle/>
          <a:p>
            <a:pPr>
              <a:spcBef>
                <a:spcPct val="20000"/>
              </a:spcBef>
              <a:buClr>
                <a:srgbClr val="BA5228"/>
              </a:buClr>
            </a:pPr>
            <a:endParaRPr lang="en-US" sz="1500" b="1" dirty="0" smtClean="0">
              <a:solidFill>
                <a:srgbClr val="000000"/>
              </a:solidFill>
              <a:latin typeface="Calibri" charset="0"/>
            </a:endParaRPr>
          </a:p>
          <a:p>
            <a:pPr marL="341313" indent="-341313">
              <a:spcBef>
                <a:spcPct val="20000"/>
              </a:spcBef>
              <a:buClr>
                <a:srgbClr val="BA5228"/>
              </a:buClr>
              <a:buFontTx/>
              <a:buChar char="•"/>
            </a:pPr>
            <a:r>
              <a:rPr lang="en-US" sz="1500" b="1" dirty="0" smtClean="0">
                <a:solidFill>
                  <a:srgbClr val="000000"/>
                </a:solidFill>
                <a:latin typeface="Calibri" charset="0"/>
              </a:rPr>
              <a:t>8 Things You Can Do – </a:t>
            </a:r>
            <a:r>
              <a:rPr lang="en-US" sz="1500" b="1" i="1" dirty="0" smtClean="0">
                <a:solidFill>
                  <a:srgbClr val="000000"/>
                </a:solidFill>
                <a:latin typeface="Calibri" charset="0"/>
              </a:rPr>
              <a:t>by Megan Phillips</a:t>
            </a:r>
            <a:endParaRPr lang="en-US" sz="1500" b="1" dirty="0" smtClean="0">
              <a:latin typeface="Calibri" charset="0"/>
            </a:endParaRPr>
          </a:p>
          <a:p>
            <a:pPr marL="341313" indent="-341313">
              <a:spcBef>
                <a:spcPct val="20000"/>
              </a:spcBef>
              <a:buClr>
                <a:srgbClr val="BA5228"/>
              </a:buClr>
              <a:buFontTx/>
              <a:buChar char="•"/>
            </a:pPr>
            <a:r>
              <a:rPr lang="en-US" sz="1500" b="1" dirty="0" smtClean="0">
                <a:solidFill>
                  <a:srgbClr val="000000"/>
                </a:solidFill>
                <a:latin typeface="Calibri" charset="0"/>
              </a:rPr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19108135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Shape 277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943200"/>
          </a:xfrm>
          <a:prstGeom prst="rect">
            <a:avLst/>
          </a:prstGeom>
        </p:spPr>
        <p:txBody>
          <a:bodyPr lIns="121897" tIns="121897" rIns="121897" bIns="121897" anchor="t" anchorCtr="0">
            <a:noAutofit/>
          </a:bodyPr>
          <a:lstStyle/>
          <a:p>
            <a:r>
              <a:rPr lang="en"/>
              <a:t>How to: Turn on Location Services (Android)	</a:t>
            </a:r>
          </a:p>
        </p:txBody>
      </p:sp>
      <p:pic>
        <p:nvPicPr>
          <p:cNvPr id="278" name="Shape 278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660"/>
          <a:stretch/>
        </p:blipFill>
        <p:spPr>
          <a:xfrm>
            <a:off x="1649275" y="2438400"/>
            <a:ext cx="2109174" cy="4115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Shape 279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558"/>
          <a:stretch/>
        </p:blipFill>
        <p:spPr>
          <a:xfrm>
            <a:off x="4720024" y="2362200"/>
            <a:ext cx="2109174" cy="41939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0658372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5029200" cy="1828800"/>
          </a:xfrm>
          <a:prstGeom prst="rect">
            <a:avLst/>
          </a:prstGeom>
        </p:spPr>
        <p:txBody>
          <a:bodyPr lIns="121897" tIns="121897" rIns="121897" bIns="121897" anchor="t" anchorCtr="0">
            <a:noAutofit/>
          </a:bodyPr>
          <a:lstStyle/>
          <a:p>
            <a:r>
              <a:rPr lang="en" dirty="0" smtClean="0"/>
              <a:t>Open the App</a:t>
            </a:r>
            <a:br>
              <a:rPr lang="en" dirty="0" smtClean="0"/>
            </a:br>
            <a:r>
              <a:rPr lang="en-US" dirty="0" smtClean="0"/>
              <a:t>&amp; </a:t>
            </a:r>
            <a:r>
              <a:rPr lang="en" dirty="0" smtClean="0"/>
              <a:t>Set Preferences</a:t>
            </a:r>
            <a:endParaRPr lang="en" dirty="0"/>
          </a:p>
        </p:txBody>
      </p:sp>
      <p:pic>
        <p:nvPicPr>
          <p:cNvPr id="285" name="Shape 285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250"/>
          <a:stretch/>
        </p:blipFill>
        <p:spPr>
          <a:xfrm>
            <a:off x="3210150" y="2284000"/>
            <a:ext cx="2279460" cy="419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Shape 286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406"/>
          <a:stretch/>
        </p:blipFill>
        <p:spPr>
          <a:xfrm>
            <a:off x="6218474" y="2209800"/>
            <a:ext cx="2374350" cy="4268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Shape 287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1701" y="2223635"/>
            <a:ext cx="2279450" cy="4253365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Shape 288"/>
          <p:cNvSpPr/>
          <p:nvPr/>
        </p:nvSpPr>
        <p:spPr>
          <a:xfrm>
            <a:off x="152400" y="2133600"/>
            <a:ext cx="901800" cy="4528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897" tIns="121897" rIns="121897" bIns="121897" anchor="ctr" anchorCtr="0">
            <a:noAutofit/>
          </a:bodyPr>
          <a:lstStyle/>
          <a:p>
            <a:endParaRPr/>
          </a:p>
        </p:txBody>
      </p:sp>
      <p:sp>
        <p:nvSpPr>
          <p:cNvPr id="8" name="Oval 7"/>
          <p:cNvSpPr/>
          <p:nvPr/>
        </p:nvSpPr>
        <p:spPr>
          <a:xfrm>
            <a:off x="2863980" y="2743200"/>
            <a:ext cx="2971800" cy="914400"/>
          </a:xfrm>
          <a:prstGeom prst="ellipse">
            <a:avLst/>
          </a:prstGeom>
          <a:noFill/>
          <a:ln w="762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9" name="Oval 8"/>
          <p:cNvSpPr/>
          <p:nvPr/>
        </p:nvSpPr>
        <p:spPr>
          <a:xfrm>
            <a:off x="2895600" y="4572000"/>
            <a:ext cx="2971800" cy="914400"/>
          </a:xfrm>
          <a:prstGeom prst="ellipse">
            <a:avLst/>
          </a:prstGeom>
          <a:noFill/>
          <a:ln w="762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0" name="Rounded Rectangle 9"/>
          <p:cNvSpPr/>
          <p:nvPr/>
        </p:nvSpPr>
        <p:spPr>
          <a:xfrm rot="451254">
            <a:off x="5356297" y="313026"/>
            <a:ext cx="3733800" cy="175046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Username = iMap Username</a:t>
            </a:r>
          </a:p>
          <a:p>
            <a:pPr algn="ctr"/>
            <a:r>
              <a:rPr lang="en-US" dirty="0" smtClean="0"/>
              <a:t>first three letters of first name</a:t>
            </a:r>
          </a:p>
          <a:p>
            <a:pPr algn="ctr"/>
            <a:r>
              <a:rPr lang="en-US" dirty="0"/>
              <a:t>l</a:t>
            </a:r>
            <a:r>
              <a:rPr lang="en-US" dirty="0" smtClean="0"/>
              <a:t>ast name (in full)</a:t>
            </a:r>
          </a:p>
          <a:p>
            <a:pPr algn="ctr"/>
            <a:r>
              <a:rPr lang="en-US" dirty="0" smtClean="0"/>
              <a:t>EXAMPLE: </a:t>
            </a:r>
            <a:r>
              <a:rPr lang="en-US" dirty="0" err="1" smtClean="0"/>
              <a:t>johsmith</a:t>
            </a:r>
            <a:endParaRPr lang="en-US" dirty="0" smtClean="0"/>
          </a:p>
          <a:p>
            <a:pPr algn="ctr"/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PASSWORD: “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changeme2018”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4868706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Shape 286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406"/>
          <a:stretch/>
        </p:blipFill>
        <p:spPr>
          <a:xfrm>
            <a:off x="5282045" y="457200"/>
            <a:ext cx="3574499" cy="59436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Oval 12"/>
          <p:cNvSpPr/>
          <p:nvPr/>
        </p:nvSpPr>
        <p:spPr>
          <a:xfrm>
            <a:off x="5586845" y="1295400"/>
            <a:ext cx="2971800" cy="914400"/>
          </a:xfrm>
          <a:prstGeom prst="ellipse">
            <a:avLst/>
          </a:prstGeom>
          <a:noFill/>
          <a:ln w="762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700" y="152400"/>
            <a:ext cx="8520600" cy="2209800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Preferences:</a:t>
            </a:r>
            <a:br>
              <a:rPr lang="en-US" dirty="0" smtClean="0"/>
            </a:br>
            <a:r>
              <a:rPr lang="en-US" dirty="0" smtClean="0"/>
              <a:t>Custom species list</a:t>
            </a:r>
            <a:endParaRPr lang="en-US" dirty="0"/>
          </a:p>
        </p:txBody>
      </p:sp>
      <p:pic>
        <p:nvPicPr>
          <p:cNvPr id="4" name="Picture 3" descr="2016-app obs species list custo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5400" y="228600"/>
            <a:ext cx="3855697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87928" y="1901334"/>
            <a:ext cx="3387436" cy="22603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/>
              <a:t>“Presence</a:t>
            </a:r>
            <a:r>
              <a:rPr lang="en-US" dirty="0" smtClean="0"/>
              <a:t>”</a:t>
            </a:r>
          </a:p>
          <a:p>
            <a:pPr algn="l"/>
            <a:r>
              <a:rPr lang="en-US" sz="2700" dirty="0" smtClean="0"/>
              <a:t>Hemlock Wooly Adelgid</a:t>
            </a:r>
            <a:endParaRPr lang="en-US" sz="2700" dirty="0" smtClean="0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3657600" y="3409223"/>
            <a:ext cx="1260764" cy="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3751118" y="5118247"/>
            <a:ext cx="1260764" cy="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 txBox="1">
            <a:spLocks/>
          </p:cNvSpPr>
          <p:nvPr/>
        </p:nvSpPr>
        <p:spPr>
          <a:xfrm>
            <a:off x="415636" y="3886200"/>
            <a:ext cx="4080164" cy="2133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dirty="0" smtClean="0"/>
          </a:p>
          <a:p>
            <a:pPr algn="l"/>
            <a:r>
              <a:rPr lang="en-US" dirty="0" smtClean="0"/>
              <a:t>“Absence</a:t>
            </a:r>
            <a:r>
              <a:rPr lang="en-US" dirty="0" smtClean="0"/>
              <a:t>”</a:t>
            </a:r>
          </a:p>
          <a:p>
            <a:pPr algn="l"/>
            <a:r>
              <a:rPr lang="en-US" sz="2700" dirty="0" smtClean="0"/>
              <a:t>X-HWA NOT Detected</a:t>
            </a:r>
            <a:endParaRPr lang="en-US" sz="2700" dirty="0"/>
          </a:p>
        </p:txBody>
      </p:sp>
      <p:pic>
        <p:nvPicPr>
          <p:cNvPr id="11" name="Picture 10" descr="2016-app-custom list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7691" y="3962400"/>
            <a:ext cx="3855697" cy="22098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04800" y="5867400"/>
            <a:ext cx="4641778" cy="830997"/>
          </a:xfrm>
          <a:prstGeom prst="rect">
            <a:avLst/>
          </a:prstGeom>
          <a:noFill/>
          <a:ln w="57150" cmpd="sng"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Comments:</a:t>
            </a:r>
          </a:p>
          <a:p>
            <a:r>
              <a:rPr lang="en-US" sz="2400" i="1" dirty="0" smtClean="0"/>
              <a:t>Search effort - # trees &amp; # branches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19987472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Menu Bars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33800" y="1688433"/>
            <a:ext cx="5098500" cy="4403600"/>
          </a:xfrm>
        </p:spPr>
        <p:txBody>
          <a:bodyPr/>
          <a:lstStyle/>
          <a:p>
            <a:r>
              <a:rPr lang="en-US" dirty="0" smtClean="0"/>
              <a:t>Help Text</a:t>
            </a:r>
            <a:endParaRPr lang="en-US" dirty="0"/>
          </a:p>
        </p:txBody>
      </p:sp>
      <p:pic>
        <p:nvPicPr>
          <p:cNvPr id="4" name="Shape 287"/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1701" y="2223635"/>
            <a:ext cx="2279450" cy="425336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hape 288"/>
          <p:cNvSpPr/>
          <p:nvPr/>
        </p:nvSpPr>
        <p:spPr>
          <a:xfrm>
            <a:off x="152400" y="2133600"/>
            <a:ext cx="901800" cy="4528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897" tIns="121897" rIns="121897" bIns="121897" anchor="ctr" anchorCtr="0">
            <a:noAutofit/>
          </a:bodyPr>
          <a:lstStyle/>
          <a:p>
            <a:endParaRPr/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1143000" y="1295400"/>
            <a:ext cx="2133600" cy="68580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39284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20801726">
            <a:off x="-754118" y="23542"/>
            <a:ext cx="3650700" cy="1156518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Add </a:t>
            </a:r>
            <a:br>
              <a:rPr lang="en-US" sz="3600" dirty="0" smtClean="0"/>
            </a:br>
            <a:r>
              <a:rPr lang="en-US" sz="3600" dirty="0" smtClean="0"/>
              <a:t>Observation</a:t>
            </a:r>
            <a:endParaRPr lang="en-US" sz="3600" dirty="0"/>
          </a:p>
        </p:txBody>
      </p:sp>
      <p:pic>
        <p:nvPicPr>
          <p:cNvPr id="4" name="Shape 287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3750" y="2528435"/>
            <a:ext cx="2279450" cy="425336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hape 288"/>
          <p:cNvSpPr/>
          <p:nvPr/>
        </p:nvSpPr>
        <p:spPr>
          <a:xfrm>
            <a:off x="1841400" y="2438400"/>
            <a:ext cx="901800" cy="4528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897" tIns="121897" rIns="121897" bIns="121897" anchor="ctr" anchorCtr="0">
            <a:noAutofit/>
          </a:bodyPr>
          <a:lstStyle/>
          <a:p>
            <a:endParaRPr/>
          </a:p>
        </p:txBody>
      </p:sp>
      <p:pic>
        <p:nvPicPr>
          <p:cNvPr id="6" name="Picture 5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86400" y="381000"/>
            <a:ext cx="2971800" cy="5943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4196855" y="609600"/>
            <a:ext cx="12133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Take Photo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069053" y="5486400"/>
            <a:ext cx="4016292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Comment – “X” – </a:t>
            </a:r>
            <a:r>
              <a:rPr lang="en-US" sz="2400" i="1" dirty="0" smtClean="0"/>
              <a:t>Search Effort</a:t>
            </a:r>
            <a:endParaRPr lang="en-US" sz="2400" dirty="0"/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 rot="20817529">
            <a:off x="-100764" y="934943"/>
            <a:ext cx="4343400" cy="95410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sz="1400" dirty="0" smtClean="0"/>
              <a:t>Tips: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altLang="en-US" sz="1400" dirty="0" smtClean="0"/>
              <a:t>Close other mapping apps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altLang="en-US" sz="1400" dirty="0" smtClean="0"/>
              <a:t>Make sure the phone’s GPS is on and allowed to talk to the app</a:t>
            </a:r>
          </a:p>
        </p:txBody>
      </p:sp>
      <p:sp>
        <p:nvSpPr>
          <p:cNvPr id="13" name="Oval 12"/>
          <p:cNvSpPr/>
          <p:nvPr/>
        </p:nvSpPr>
        <p:spPr>
          <a:xfrm>
            <a:off x="5105400" y="381000"/>
            <a:ext cx="1631820" cy="914400"/>
          </a:xfrm>
          <a:prstGeom prst="ellipse">
            <a:avLst/>
          </a:prstGeom>
          <a:noFill/>
          <a:ln w="762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78327" y="1010334"/>
            <a:ext cx="22377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Project</a:t>
            </a:r>
          </a:p>
          <a:p>
            <a:r>
              <a:rPr lang="en-US" i="1" dirty="0" smtClean="0"/>
              <a:t>Default in Preferences</a:t>
            </a:r>
            <a:endParaRPr lang="en-US" i="1" dirty="0"/>
          </a:p>
        </p:txBody>
      </p:sp>
      <p:sp>
        <p:nvSpPr>
          <p:cNvPr id="8" name="TextBox 7"/>
          <p:cNvSpPr txBox="1"/>
          <p:nvPr/>
        </p:nvSpPr>
        <p:spPr>
          <a:xfrm>
            <a:off x="3849298" y="1688068"/>
            <a:ext cx="1484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Select species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048271" y="2297668"/>
            <a:ext cx="2361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Uncheck to move point</a:t>
            </a:r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5378580" y="5679133"/>
            <a:ext cx="1631820" cy="914400"/>
          </a:xfrm>
          <a:prstGeom prst="ellipse">
            <a:avLst/>
          </a:prstGeom>
          <a:noFill/>
          <a:ln w="762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24002898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 animBg="1"/>
      <p:bldP spid="12" grpId="0" animBg="1"/>
      <p:bldP spid="13" grpId="0" animBg="1"/>
      <p:bldP spid="7" grpId="0"/>
      <p:bldP spid="8" grpId="0"/>
      <p:bldP spid="10" grpId="0"/>
      <p:bldP spid="11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“Fake Species (for testing)”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Comments: “Test”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800" y="3048000"/>
            <a:ext cx="2032000" cy="20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1180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700" y="593367"/>
            <a:ext cx="4793700" cy="943200"/>
          </a:xfrm>
        </p:spPr>
        <p:txBody>
          <a:bodyPr/>
          <a:lstStyle/>
          <a:p>
            <a:r>
              <a:rPr lang="en-US" dirty="0" smtClean="0"/>
              <a:t>In Field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 Connectivity</a:t>
            </a:r>
          </a:p>
          <a:p>
            <a:r>
              <a:rPr lang="en-US" dirty="0" smtClean="0"/>
              <a:t>No map</a:t>
            </a:r>
          </a:p>
          <a:p>
            <a:r>
              <a:rPr lang="en-US" dirty="0" smtClean="0"/>
              <a:t>GPS </a:t>
            </a:r>
            <a:r>
              <a:rPr lang="en-US" i="1" dirty="0" smtClean="0"/>
              <a:t>On</a:t>
            </a:r>
            <a:endParaRPr lang="en-US" dirty="0" smtClean="0"/>
          </a:p>
          <a:p>
            <a:r>
              <a:rPr lang="en-US" dirty="0" smtClean="0"/>
              <a:t>Coordinates </a:t>
            </a:r>
            <a:endParaRPr lang="en-US" dirty="0"/>
          </a:p>
          <a:p>
            <a:pPr lvl="1"/>
            <a:r>
              <a:rPr lang="en-US" dirty="0" smtClean="0"/>
              <a:t>With 73-ish </a:t>
            </a:r>
            <a:r>
              <a:rPr lang="en-US" dirty="0" smtClean="0"/>
              <a:t>&amp; 42</a:t>
            </a:r>
            <a:r>
              <a:rPr lang="en-US" dirty="0" smtClean="0"/>
              <a:t>-ish; 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NOT “0,0”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86400" y="381000"/>
            <a:ext cx="2971800" cy="5943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5" name="Oval 4"/>
          <p:cNvSpPr/>
          <p:nvPr/>
        </p:nvSpPr>
        <p:spPr>
          <a:xfrm>
            <a:off x="5105400" y="5105400"/>
            <a:ext cx="2971800" cy="914400"/>
          </a:xfrm>
          <a:prstGeom prst="ellipse">
            <a:avLst/>
          </a:prstGeom>
          <a:noFill/>
          <a:ln w="762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36729630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Shape 301"/>
          <p:cNvSpPr txBox="1">
            <a:spLocks noGrp="1"/>
          </p:cNvSpPr>
          <p:nvPr>
            <p:ph type="title"/>
          </p:nvPr>
        </p:nvSpPr>
        <p:spPr>
          <a:xfrm>
            <a:off x="152400" y="152400"/>
            <a:ext cx="8679900" cy="1155567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/>
              <a:t>How to: Upload Your Point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" dirty="0" smtClean="0"/>
              <a:t>(</a:t>
            </a:r>
            <a:r>
              <a:rPr lang="en" dirty="0"/>
              <a:t>Wifi suggested)</a:t>
            </a:r>
          </a:p>
        </p:txBody>
      </p:sp>
      <p:pic>
        <p:nvPicPr>
          <p:cNvPr id="302" name="Shape 302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947"/>
          <a:stretch/>
        </p:blipFill>
        <p:spPr>
          <a:xfrm>
            <a:off x="447867" y="1904999"/>
            <a:ext cx="2249833" cy="4746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Shape 303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947"/>
          <a:stretch/>
        </p:blipFill>
        <p:spPr>
          <a:xfrm>
            <a:off x="3407376" y="1905000"/>
            <a:ext cx="2249825" cy="4746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Shape 304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484"/>
          <a:stretch/>
        </p:blipFill>
        <p:spPr>
          <a:xfrm>
            <a:off x="6431442" y="1905000"/>
            <a:ext cx="2199932" cy="465683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Oval 5"/>
          <p:cNvSpPr/>
          <p:nvPr/>
        </p:nvSpPr>
        <p:spPr>
          <a:xfrm>
            <a:off x="3048000" y="2743200"/>
            <a:ext cx="1631820" cy="685800"/>
          </a:xfrm>
          <a:prstGeom prst="ellipse">
            <a:avLst/>
          </a:prstGeom>
          <a:noFill/>
          <a:ln w="762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8" name="Shape 288"/>
          <p:cNvSpPr/>
          <p:nvPr/>
        </p:nvSpPr>
        <p:spPr>
          <a:xfrm>
            <a:off x="381000" y="1905000"/>
            <a:ext cx="901800" cy="4528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897" tIns="121897" rIns="121897" bIns="121897" anchor="ctr" anchorCtr="0">
            <a:noAutofit/>
          </a:bodyPr>
          <a:lstStyle/>
          <a:p>
            <a:endParaRPr/>
          </a:p>
        </p:txBody>
      </p:sp>
      <p:sp>
        <p:nvSpPr>
          <p:cNvPr id="9" name="Oval 8"/>
          <p:cNvSpPr/>
          <p:nvPr/>
        </p:nvSpPr>
        <p:spPr>
          <a:xfrm>
            <a:off x="3200400" y="2133600"/>
            <a:ext cx="1219200" cy="457200"/>
          </a:xfrm>
          <a:prstGeom prst="ellipse">
            <a:avLst/>
          </a:prstGeom>
          <a:noFill/>
          <a:ln w="762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5715000" y="2895600"/>
            <a:ext cx="533400" cy="381001"/>
          </a:xfrm>
          <a:prstGeom prst="straightConnector1">
            <a:avLst/>
          </a:prstGeom>
          <a:ln w="76200" cmpd="sng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Phrag-1-IPC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3048000"/>
            <a:ext cx="533400" cy="362203"/>
          </a:xfrm>
          <a:prstGeom prst="rect">
            <a:avLst/>
          </a:prstGeom>
          <a:ln w="76200" cmpd="sng">
            <a:noFill/>
          </a:ln>
        </p:spPr>
      </p:pic>
    </p:spTree>
    <p:extLst>
      <p:ext uri="{BB962C8B-B14F-4D97-AF65-F5344CB8AC3E}">
        <p14:creationId xmlns:p14="http://schemas.microsoft.com/office/powerpoint/2010/main" val="1492860116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8520600" cy="9432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“Cards” </a:t>
            </a:r>
            <a:br>
              <a:rPr lang="en-US" dirty="0" smtClean="0"/>
            </a:br>
            <a:r>
              <a:rPr lang="en-US" dirty="0" smtClean="0"/>
              <a:t>phone </a:t>
            </a:r>
            <a: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iMap</a:t>
            </a:r>
            <a:endParaRPr lang="en-US" dirty="0"/>
          </a:p>
        </p:txBody>
      </p:sp>
      <p:pic>
        <p:nvPicPr>
          <p:cNvPr id="5" name="Shape 195" descr="Screenshot_20160707-142408.png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7800" y="2971800"/>
            <a:ext cx="3200400" cy="358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hape 302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947"/>
          <a:stretch/>
        </p:blipFill>
        <p:spPr>
          <a:xfrm>
            <a:off x="1524000" y="1905000"/>
            <a:ext cx="2249833" cy="47460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" name="Straight Arrow Connector 7"/>
          <p:cNvCxnSpPr/>
          <p:nvPr/>
        </p:nvCxnSpPr>
        <p:spPr>
          <a:xfrm flipV="1">
            <a:off x="3962400" y="1905000"/>
            <a:ext cx="2362200" cy="1066800"/>
          </a:xfrm>
          <a:prstGeom prst="straightConnector1">
            <a:avLst/>
          </a:prstGeom>
          <a:ln w="762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Phrag-1-IPC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3048000"/>
            <a:ext cx="533400" cy="362203"/>
          </a:xfrm>
          <a:prstGeom prst="rect">
            <a:avLst/>
          </a:prstGeom>
          <a:ln w="76200" cmpd="sng">
            <a:noFill/>
          </a:ln>
        </p:spPr>
      </p:pic>
      <p:pic>
        <p:nvPicPr>
          <p:cNvPr id="10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49903">
            <a:off x="313716" y="156167"/>
            <a:ext cx="1173654" cy="211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Image result for comput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4695">
            <a:off x="6496022" y="325658"/>
            <a:ext cx="2263244" cy="2263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2" t="22038"/>
          <a:stretch>
            <a:fillRect/>
          </a:stretch>
        </p:blipFill>
        <p:spPr bwMode="auto">
          <a:xfrm rot="514695">
            <a:off x="6731863" y="429136"/>
            <a:ext cx="1824894" cy="1368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4" name="Straight Arrow Connector 13"/>
          <p:cNvCxnSpPr/>
          <p:nvPr/>
        </p:nvCxnSpPr>
        <p:spPr>
          <a:xfrm flipV="1">
            <a:off x="4114800" y="5257800"/>
            <a:ext cx="1447800" cy="152400"/>
          </a:xfrm>
          <a:prstGeom prst="straightConnector1">
            <a:avLst/>
          </a:prstGeom>
          <a:ln w="762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93042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76200"/>
            <a:ext cx="6705600" cy="943200"/>
          </a:xfrm>
        </p:spPr>
        <p:txBody>
          <a:bodyPr/>
          <a:lstStyle/>
          <a:p>
            <a:r>
              <a:rPr lang="en-US" dirty="0" smtClean="0"/>
              <a:t>Test &amp; Then View Online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91628">
            <a:off x="144821" y="-64863"/>
            <a:ext cx="2543685" cy="1917700"/>
          </a:xfrm>
          <a:prstGeom prst="rect">
            <a:avLst/>
          </a:prstGeom>
        </p:spPr>
      </p:pic>
      <p:pic>
        <p:nvPicPr>
          <p:cNvPr id="3" name="Picture 2" descr="LYSA-meadow1-M.Jordan-SE N.Y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86278">
            <a:off x="165808" y="4622538"/>
            <a:ext cx="2362200" cy="1771650"/>
          </a:xfrm>
          <a:prstGeom prst="rect">
            <a:avLst/>
          </a:prstGeom>
        </p:spPr>
      </p:pic>
      <p:pic>
        <p:nvPicPr>
          <p:cNvPr id="5" name="Picture 4" descr="Phrag-2 LongPd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69006">
            <a:off x="5102296" y="4821890"/>
            <a:ext cx="2185313" cy="1471574"/>
          </a:xfrm>
          <a:prstGeom prst="rect">
            <a:avLst/>
          </a:prstGeom>
        </p:spPr>
      </p:pic>
      <p:pic>
        <p:nvPicPr>
          <p:cNvPr id="9" name="Picture 8" descr="Screen Shot 2016-06-02 at 8.16.12 PM.pn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62200" y="3581400"/>
            <a:ext cx="2870200" cy="1663700"/>
          </a:xfrm>
          <a:prstGeom prst="rect">
            <a:avLst/>
          </a:prstGeom>
        </p:spPr>
      </p:pic>
      <p:pic>
        <p:nvPicPr>
          <p:cNvPr id="10" name="Shape 303"/>
          <p:cNvPicPr preferRelativeResize="0"/>
          <p:nvPr/>
        </p:nvPicPr>
        <p:blipFill rotWithShape="1"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73457">
            <a:off x="7075057" y="1333357"/>
            <a:ext cx="1877284" cy="3106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1175997">
            <a:off x="1225065" y="1607615"/>
            <a:ext cx="1524000" cy="2667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2" name="Rectangle 11"/>
          <p:cNvSpPr/>
          <p:nvPr/>
        </p:nvSpPr>
        <p:spPr>
          <a:xfrm>
            <a:off x="2819400" y="1524000"/>
            <a:ext cx="4260300" cy="15223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Username = </a:t>
            </a:r>
            <a:r>
              <a:rPr lang="en-US" dirty="0" err="1" smtClean="0"/>
              <a:t>iMap</a:t>
            </a:r>
            <a:r>
              <a:rPr lang="en-US" dirty="0" smtClean="0"/>
              <a:t> Username</a:t>
            </a:r>
          </a:p>
          <a:p>
            <a:pPr algn="ctr"/>
            <a:r>
              <a:rPr lang="en-US" dirty="0" smtClean="0"/>
              <a:t>Check email</a:t>
            </a:r>
          </a:p>
          <a:p>
            <a:pPr algn="ctr"/>
            <a:r>
              <a:rPr lang="en-US" dirty="0" smtClean="0"/>
              <a:t>Default: </a:t>
            </a:r>
            <a:r>
              <a:rPr lang="en-US" dirty="0" err="1" smtClean="0"/>
              <a:t>xxxzzzzzzz</a:t>
            </a:r>
            <a:endParaRPr lang="en-US" dirty="0" smtClean="0"/>
          </a:p>
          <a:p>
            <a:pPr algn="ctr"/>
            <a:r>
              <a:rPr lang="en-US" dirty="0" smtClean="0"/>
              <a:t>X = first three letters of first name</a:t>
            </a:r>
          </a:p>
          <a:p>
            <a:pPr algn="ctr"/>
            <a:r>
              <a:rPr lang="en-US" dirty="0" smtClean="0"/>
              <a:t>Z = last name (in full)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3200400" y="5943600"/>
            <a:ext cx="914400" cy="762000"/>
          </a:xfrm>
          <a:prstGeom prst="rect">
            <a:avLst/>
          </a:prstGeom>
          <a:solidFill>
            <a:srgbClr val="FFFFFF"/>
          </a:solidFill>
          <a:ln w="762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/>
          <p:cNvSpPr/>
          <p:nvPr/>
        </p:nvSpPr>
        <p:spPr>
          <a:xfrm>
            <a:off x="2971800" y="5257800"/>
            <a:ext cx="1295400" cy="914400"/>
          </a:xfrm>
          <a:prstGeom prst="triangle">
            <a:avLst/>
          </a:prstGeom>
          <a:solidFill>
            <a:srgbClr val="FFFFFF"/>
          </a:solidFill>
          <a:ln w="762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3505200" y="6400800"/>
            <a:ext cx="152400" cy="228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gular Pentagon 15"/>
          <p:cNvSpPr/>
          <p:nvPr/>
        </p:nvSpPr>
        <p:spPr>
          <a:xfrm>
            <a:off x="3505200" y="5715000"/>
            <a:ext cx="228600" cy="228600"/>
          </a:xfrm>
          <a:prstGeom prst="pentag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6705600" y="1981200"/>
            <a:ext cx="457200" cy="381000"/>
          </a:xfrm>
          <a:prstGeom prst="straightConnector1">
            <a:avLst/>
          </a:prstGeom>
          <a:ln w="76200" cmpd="sng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2590800" y="2209800"/>
            <a:ext cx="457200" cy="381000"/>
          </a:xfrm>
          <a:prstGeom prst="straightConnector1">
            <a:avLst/>
          </a:prstGeom>
          <a:ln w="76200" cmpd="sng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21759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jmdean\Desktop\Business\prism_map2010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62000" y="1295400"/>
            <a:ext cx="7375525" cy="5466867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8600" y="5029200"/>
            <a:ext cx="1591600" cy="3956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43600" y="1905000"/>
            <a:ext cx="875019" cy="7788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3200" y="4439298"/>
            <a:ext cx="990600" cy="9182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9800" y="5181600"/>
            <a:ext cx="1292904" cy="48699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1800" y="5867400"/>
            <a:ext cx="1375488" cy="70409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9000" y="1828800"/>
            <a:ext cx="886793" cy="105470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8744" y="3276600"/>
            <a:ext cx="843856" cy="85084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5423" y="3733800"/>
            <a:ext cx="841177" cy="842500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384955" cy="1356360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Partnerships for </a:t>
            </a:r>
            <a:r>
              <a:rPr lang="en-US" sz="3600" dirty="0" smtClean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/>
            </a:r>
            <a:br>
              <a:rPr lang="en-US" sz="3600" dirty="0" smtClean="0">
                <a:solidFill>
                  <a:srgbClr val="C00000"/>
                </a:solidFill>
                <a:latin typeface="Tw Cen MT Condensed Extra Bold" panose="020B0803020202020204" pitchFamily="34" charset="0"/>
              </a:rPr>
            </a:br>
            <a:r>
              <a:rPr lang="en-US" sz="3600" dirty="0" smtClean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Regional </a:t>
            </a:r>
            <a:r>
              <a:rPr lang="en-US" sz="36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Invasive </a:t>
            </a:r>
            <a:r>
              <a:rPr lang="en-US" sz="3600" dirty="0" smtClean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Species Management</a:t>
            </a:r>
            <a:endParaRPr lang="en-US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9546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LIVE – Check Table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0448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685800"/>
            <a:ext cx="6705600" cy="943200"/>
          </a:xfrm>
        </p:spPr>
        <p:txBody>
          <a:bodyPr/>
          <a:lstStyle/>
          <a:p>
            <a:r>
              <a:rPr lang="en-US" dirty="0" smtClean="0"/>
              <a:t>Test &amp; Then View Online</a:t>
            </a:r>
            <a:endParaRPr lang="en-US" dirty="0"/>
          </a:p>
        </p:txBody>
      </p:sp>
      <p:pic>
        <p:nvPicPr>
          <p:cNvPr id="4" name="Picture 3" descr="Screen Shot 2016-06-26 at 9.32.17 PM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57179"/>
            <a:ext cx="9144000" cy="4643621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4351380" y="2939899"/>
            <a:ext cx="2354220" cy="1708301"/>
          </a:xfrm>
          <a:prstGeom prst="ellipse">
            <a:avLst/>
          </a:prstGeom>
          <a:noFill/>
          <a:ln w="762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891628">
            <a:off x="144821" y="-64863"/>
            <a:ext cx="2543685" cy="191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7065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685800"/>
            <a:ext cx="6705600" cy="943200"/>
          </a:xfrm>
        </p:spPr>
        <p:txBody>
          <a:bodyPr/>
          <a:lstStyle/>
          <a:p>
            <a:r>
              <a:rPr lang="en-US" dirty="0" smtClean="0"/>
              <a:t>Test &amp; Then View Online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91628">
            <a:off x="144821" y="-64863"/>
            <a:ext cx="2543685" cy="1917700"/>
          </a:xfrm>
          <a:prstGeom prst="rect">
            <a:avLst/>
          </a:prstGeom>
        </p:spPr>
      </p:pic>
      <p:pic>
        <p:nvPicPr>
          <p:cNvPr id="3" name="Picture 2" descr="Screen Shot 2016-06-27 at 11.00.47 AM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972951"/>
            <a:ext cx="9144000" cy="4656449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H="1">
            <a:off x="685800" y="4572000"/>
            <a:ext cx="457200" cy="685801"/>
          </a:xfrm>
          <a:prstGeom prst="straightConnector1">
            <a:avLst/>
          </a:prstGeom>
          <a:ln w="76200" cmpd="sng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7162800" y="3352800"/>
            <a:ext cx="304800" cy="609601"/>
          </a:xfrm>
          <a:prstGeom prst="straightConnector1">
            <a:avLst/>
          </a:prstGeom>
          <a:ln w="76200" cmpd="sng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73734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685800"/>
            <a:ext cx="6705600" cy="943200"/>
          </a:xfrm>
        </p:spPr>
        <p:txBody>
          <a:bodyPr/>
          <a:lstStyle/>
          <a:p>
            <a:r>
              <a:rPr lang="en-US" dirty="0" smtClean="0"/>
              <a:t>Test &amp; Then View Online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91628">
            <a:off x="144821" y="-64863"/>
            <a:ext cx="2543685" cy="1917700"/>
          </a:xfrm>
          <a:prstGeom prst="rect">
            <a:avLst/>
          </a:prstGeom>
        </p:spPr>
      </p:pic>
      <p:pic>
        <p:nvPicPr>
          <p:cNvPr id="4" name="Picture 3" descr="Screen Shot 2016-09-16 at 9.00.45 PM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100462"/>
            <a:ext cx="9144000" cy="4605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9356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Online – Add Photos </a:t>
            </a:r>
            <a:endParaRPr lang="en-US" dirty="0"/>
          </a:p>
        </p:txBody>
      </p:sp>
      <p:pic>
        <p:nvPicPr>
          <p:cNvPr id="4" name="Picture 3" descr="Screen Shot 2016-09-16 at 9.00.59 PM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6200" y="1905000"/>
            <a:ext cx="9144000" cy="3732857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-76200" y="4800600"/>
            <a:ext cx="2354220" cy="914400"/>
          </a:xfrm>
          <a:prstGeom prst="ellipse">
            <a:avLst/>
          </a:prstGeom>
          <a:noFill/>
          <a:ln w="762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34482378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685800"/>
            <a:ext cx="6705600" cy="943200"/>
          </a:xfrm>
        </p:spPr>
        <p:txBody>
          <a:bodyPr/>
          <a:lstStyle/>
          <a:p>
            <a:r>
              <a:rPr lang="en-US" dirty="0" smtClean="0"/>
              <a:t>Test &amp; Then View Online</a:t>
            </a:r>
            <a:endParaRPr lang="en-US" dirty="0"/>
          </a:p>
        </p:txBody>
      </p:sp>
      <p:pic>
        <p:nvPicPr>
          <p:cNvPr id="4" name="Picture 3" descr="Screen Shot 2016-06-26 at 9.32.17 PM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57179"/>
            <a:ext cx="9144000" cy="4643621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2133600" y="2971800"/>
            <a:ext cx="2354220" cy="1708301"/>
          </a:xfrm>
          <a:prstGeom prst="ellipse">
            <a:avLst/>
          </a:prstGeom>
          <a:noFill/>
          <a:ln w="762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891628">
            <a:off x="144821" y="-64863"/>
            <a:ext cx="2543685" cy="191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3734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5"/>
          <p:cNvGrpSpPr>
            <a:grpSpLocks/>
          </p:cNvGrpSpPr>
          <p:nvPr/>
        </p:nvGrpSpPr>
        <p:grpSpPr bwMode="auto">
          <a:xfrm>
            <a:off x="228600" y="609600"/>
            <a:ext cx="8413154" cy="6023054"/>
            <a:chOff x="-76200" y="1671638"/>
            <a:chExt cx="9225717" cy="4579937"/>
          </a:xfrm>
        </p:grpSpPr>
        <p:pic>
          <p:nvPicPr>
            <p:cNvPr id="5" name="Picture 19" descr="slides0401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71638"/>
              <a:ext cx="9144000" cy="1169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21" descr="slides0401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720975"/>
              <a:ext cx="9144000" cy="1169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18" descr="slides040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767138"/>
              <a:ext cx="9144000" cy="147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22" descr="slides0401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" y="5081588"/>
              <a:ext cx="9144000" cy="1169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7"/>
            <p:cNvSpPr>
              <a:spLocks noChangeArrowheads="1"/>
            </p:cNvSpPr>
            <p:nvPr/>
          </p:nvSpPr>
          <p:spPr bwMode="auto">
            <a:xfrm>
              <a:off x="228600" y="1798638"/>
              <a:ext cx="1828800" cy="75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9" tIns="45714" rIns="91429" bIns="45714" anchor="ctr"/>
            <a:lstStyle/>
            <a:p>
              <a:pPr algn="ctr">
                <a:buClr>
                  <a:srgbClr val="00CCFF"/>
                </a:buClr>
              </a:pPr>
              <a:r>
                <a:rPr lang="en-US" b="1" dirty="0" smtClean="0">
                  <a:solidFill>
                    <a:srgbClr val="FFFFFF"/>
                  </a:solidFill>
                  <a:latin typeface="Calibri" charset="0"/>
                </a:rPr>
                <a:t>Intro</a:t>
              </a: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auto">
            <a:xfrm>
              <a:off x="2667000" y="1955346"/>
              <a:ext cx="6477000" cy="666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9" tIns="45714" rIns="91429" bIns="45714" anchor="ctr">
              <a:spAutoFit/>
            </a:bodyPr>
            <a:lstStyle/>
            <a:p>
              <a:pPr marL="341313" indent="-341313">
                <a:spcBef>
                  <a:spcPct val="20000"/>
                </a:spcBef>
                <a:buClr>
                  <a:srgbClr val="BA5228"/>
                </a:buClr>
                <a:buFontTx/>
                <a:buChar char="•"/>
              </a:pPr>
              <a:r>
                <a:rPr lang="en-US" sz="1500" b="1" dirty="0" smtClean="0">
                  <a:solidFill>
                    <a:srgbClr val="000000"/>
                  </a:solidFill>
                  <a:latin typeface="Calibri" charset="0"/>
                </a:rPr>
                <a:t>PRISMs </a:t>
              </a:r>
              <a:r>
                <a:rPr lang="en-US" sz="1500" i="1" dirty="0" smtClean="0">
                  <a:solidFill>
                    <a:srgbClr val="000000"/>
                  </a:solidFill>
                  <a:latin typeface="Calibri" charset="0"/>
                </a:rPr>
                <a:t>Partnerships for Regional Invasive Species Management</a:t>
              </a:r>
            </a:p>
            <a:p>
              <a:pPr marL="341313" indent="-341313">
                <a:spcBef>
                  <a:spcPct val="20000"/>
                </a:spcBef>
                <a:buClr>
                  <a:srgbClr val="BA5228"/>
                </a:buClr>
                <a:buFontTx/>
                <a:buChar char="•"/>
              </a:pPr>
              <a:r>
                <a:rPr lang="en-US" sz="1500" b="1" dirty="0" smtClean="0">
                  <a:solidFill>
                    <a:srgbClr val="000000"/>
                  </a:solidFill>
                  <a:latin typeface="Calibri" charset="0"/>
                </a:rPr>
                <a:t>Importance of Early Detection</a:t>
              </a:r>
            </a:p>
            <a:p>
              <a:pPr marL="341313" indent="-341313">
                <a:spcBef>
                  <a:spcPct val="20000"/>
                </a:spcBef>
                <a:buClr>
                  <a:srgbClr val="BA5228"/>
                </a:buClr>
                <a:buFontTx/>
                <a:buChar char="•"/>
              </a:pPr>
              <a:endParaRPr lang="en-US" sz="1500" b="1" dirty="0">
                <a:solidFill>
                  <a:srgbClr val="000000"/>
                </a:solidFill>
                <a:latin typeface="Calibri" charset="0"/>
              </a:endParaRPr>
            </a:p>
          </p:txBody>
        </p:sp>
        <p:sp>
          <p:nvSpPr>
            <p:cNvPr id="11" name="Rectangle 9"/>
            <p:cNvSpPr>
              <a:spLocks noChangeArrowheads="1"/>
            </p:cNvSpPr>
            <p:nvPr/>
          </p:nvSpPr>
          <p:spPr bwMode="auto">
            <a:xfrm>
              <a:off x="228600" y="2847975"/>
              <a:ext cx="1828800" cy="750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9" tIns="45714" rIns="91429" bIns="45714" anchor="ctr"/>
            <a:lstStyle/>
            <a:p>
              <a:pPr algn="ctr">
                <a:buClr>
                  <a:srgbClr val="00CCFF"/>
                </a:buClr>
              </a:pPr>
              <a:endParaRPr lang="en-US" b="1" dirty="0" smtClean="0">
                <a:solidFill>
                  <a:srgbClr val="FFFFFF"/>
                </a:solidFill>
                <a:latin typeface="Calibri" charset="0"/>
              </a:endParaRPr>
            </a:p>
          </p:txBody>
        </p:sp>
        <p:sp>
          <p:nvSpPr>
            <p:cNvPr id="12" name="Rectangle 10"/>
            <p:cNvSpPr>
              <a:spLocks noChangeArrowheads="1"/>
            </p:cNvSpPr>
            <p:nvPr/>
          </p:nvSpPr>
          <p:spPr bwMode="auto">
            <a:xfrm>
              <a:off x="2672515" y="2927326"/>
              <a:ext cx="6477002" cy="666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9" tIns="45714" rIns="91429" bIns="45714" anchor="ctr">
              <a:spAutoFit/>
            </a:bodyPr>
            <a:lstStyle/>
            <a:p>
              <a:pPr>
                <a:spcBef>
                  <a:spcPct val="20000"/>
                </a:spcBef>
                <a:buClr>
                  <a:srgbClr val="BA5228"/>
                </a:buClr>
              </a:pPr>
              <a:endParaRPr lang="en-US" sz="1500" b="1" dirty="0">
                <a:solidFill>
                  <a:srgbClr val="000000"/>
                </a:solidFill>
                <a:latin typeface="Calibri" charset="0"/>
                <a:sym typeface="Wingdings"/>
              </a:endParaRPr>
            </a:p>
            <a:p>
              <a:pPr marL="341313" indent="-341313">
                <a:spcBef>
                  <a:spcPct val="20000"/>
                </a:spcBef>
                <a:buClr>
                  <a:srgbClr val="BA5228"/>
                </a:buClr>
                <a:buFontTx/>
                <a:buChar char="•"/>
              </a:pPr>
              <a:r>
                <a:rPr lang="en-US" sz="1500" b="1" dirty="0">
                  <a:solidFill>
                    <a:srgbClr val="000000"/>
                  </a:solidFill>
                  <a:latin typeface="Calibri" charset="0"/>
                </a:rPr>
                <a:t>Online – Map &amp; Table </a:t>
              </a:r>
            </a:p>
            <a:p>
              <a:pPr marL="341313" indent="-341313">
                <a:spcBef>
                  <a:spcPct val="20000"/>
                </a:spcBef>
                <a:buClr>
                  <a:srgbClr val="BA5228"/>
                </a:buClr>
                <a:buFontTx/>
                <a:buChar char="•"/>
              </a:pPr>
              <a:r>
                <a:rPr lang="en-US" sz="1500" b="1" dirty="0">
                  <a:solidFill>
                    <a:srgbClr val="000000"/>
                  </a:solidFill>
                  <a:latin typeface="Calibri" charset="0"/>
                </a:rPr>
                <a:t>Online – Query/Report &amp; Email </a:t>
              </a:r>
              <a:r>
                <a:rPr lang="en-US" sz="1500" b="1" dirty="0" smtClean="0">
                  <a:solidFill>
                    <a:srgbClr val="000000"/>
                  </a:solidFill>
                  <a:latin typeface="Calibri" charset="0"/>
                </a:rPr>
                <a:t>Alerts</a:t>
              </a:r>
            </a:p>
          </p:txBody>
        </p:sp>
        <p:sp>
          <p:nvSpPr>
            <p:cNvPr id="13" name="Rectangle 12"/>
            <p:cNvSpPr>
              <a:spLocks noChangeArrowheads="1"/>
            </p:cNvSpPr>
            <p:nvPr/>
          </p:nvSpPr>
          <p:spPr bwMode="auto">
            <a:xfrm>
              <a:off x="2588956" y="4086559"/>
              <a:ext cx="6477002" cy="666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9" tIns="45714" rIns="91429" bIns="45714" anchor="ctr">
              <a:spAutoFit/>
            </a:bodyPr>
            <a:lstStyle/>
            <a:p>
              <a:pPr marL="341313" indent="-341313">
                <a:spcBef>
                  <a:spcPct val="20000"/>
                </a:spcBef>
                <a:buClr>
                  <a:srgbClr val="BA5228"/>
                </a:buClr>
                <a:buFontTx/>
                <a:buChar char="•"/>
              </a:pPr>
              <a:r>
                <a:rPr lang="en-US" sz="1500" b="1" dirty="0" smtClean="0">
                  <a:solidFill>
                    <a:srgbClr val="000000"/>
                  </a:solidFill>
                  <a:latin typeface="Calibri" charset="0"/>
                </a:rPr>
                <a:t>App – Download/Set Preferences</a:t>
              </a:r>
            </a:p>
            <a:p>
              <a:pPr marL="341313" indent="-341313">
                <a:spcBef>
                  <a:spcPct val="20000"/>
                </a:spcBef>
                <a:buClr>
                  <a:srgbClr val="BA5228"/>
                </a:buClr>
                <a:buFontTx/>
                <a:buChar char="•"/>
              </a:pPr>
              <a:r>
                <a:rPr lang="en-US" sz="1500" b="1" dirty="0" smtClean="0">
                  <a:solidFill>
                    <a:srgbClr val="000000"/>
                  </a:solidFill>
                  <a:latin typeface="Calibri" charset="0"/>
                </a:rPr>
                <a:t>App – Record an Observation</a:t>
              </a:r>
            </a:p>
            <a:p>
              <a:pPr marL="341313" indent="-341313">
                <a:spcBef>
                  <a:spcPct val="20000"/>
                </a:spcBef>
                <a:buClr>
                  <a:srgbClr val="BA5228"/>
                </a:buClr>
                <a:buFontTx/>
                <a:buChar char="•"/>
              </a:pPr>
              <a:r>
                <a:rPr lang="en-US" sz="1500" b="1" dirty="0" smtClean="0">
                  <a:solidFill>
                    <a:srgbClr val="000000"/>
                  </a:solidFill>
                  <a:latin typeface="Calibri" charset="0"/>
                </a:rPr>
                <a:t>App - Upload; Test &amp; View Online</a:t>
              </a:r>
            </a:p>
          </p:txBody>
        </p:sp>
        <p:sp>
          <p:nvSpPr>
            <p:cNvPr id="14" name="Rectangle 13"/>
            <p:cNvSpPr>
              <a:spLocks noChangeArrowheads="1"/>
            </p:cNvSpPr>
            <p:nvPr/>
          </p:nvSpPr>
          <p:spPr bwMode="auto">
            <a:xfrm>
              <a:off x="228600" y="5208588"/>
              <a:ext cx="1828800" cy="75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9" tIns="45714" rIns="91429" bIns="45714" anchor="ctr"/>
            <a:lstStyle/>
            <a:p>
              <a:pPr algn="ctr">
                <a:buClr>
                  <a:srgbClr val="00CCFF"/>
                </a:buClr>
              </a:pPr>
              <a:r>
                <a:rPr lang="en-US" b="1" dirty="0" smtClean="0">
                  <a:solidFill>
                    <a:srgbClr val="FFFFFF"/>
                  </a:solidFill>
                  <a:latin typeface="Calibri" charset="0"/>
                </a:rPr>
                <a:t>Wrap-Up</a:t>
              </a:r>
              <a:endParaRPr lang="en-US" sz="1200" i="1" dirty="0">
                <a:solidFill>
                  <a:srgbClr val="FFFFFF"/>
                </a:solidFill>
                <a:latin typeface="Calibri" charset="0"/>
              </a:endParaRPr>
            </a:p>
            <a:p>
              <a:pPr algn="ctr">
                <a:buClr>
                  <a:srgbClr val="00CCFF"/>
                </a:buClr>
              </a:pPr>
              <a:endParaRPr lang="en-US" b="1" dirty="0">
                <a:solidFill>
                  <a:srgbClr val="FFFFFF"/>
                </a:solidFill>
                <a:latin typeface="Calibri" charset="0"/>
              </a:endParaRPr>
            </a:p>
          </p:txBody>
        </p:sp>
        <p:sp>
          <p:nvSpPr>
            <p:cNvPr id="15" name="Rectangle 14"/>
            <p:cNvSpPr>
              <a:spLocks noChangeArrowheads="1"/>
            </p:cNvSpPr>
            <p:nvPr/>
          </p:nvSpPr>
          <p:spPr bwMode="auto">
            <a:xfrm>
              <a:off x="2667000" y="5148192"/>
              <a:ext cx="6477002" cy="666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9" tIns="45714" rIns="91429" bIns="45714" anchor="ctr">
              <a:spAutoFit/>
            </a:bodyPr>
            <a:lstStyle/>
            <a:p>
              <a:pPr>
                <a:spcBef>
                  <a:spcPct val="20000"/>
                </a:spcBef>
                <a:buClr>
                  <a:srgbClr val="BA5228"/>
                </a:buClr>
              </a:pPr>
              <a:endParaRPr lang="en-US" sz="1500" b="1" dirty="0" smtClean="0">
                <a:solidFill>
                  <a:srgbClr val="000000"/>
                </a:solidFill>
                <a:latin typeface="Calibri" charset="0"/>
              </a:endParaRPr>
            </a:p>
            <a:p>
              <a:pPr marL="341313" indent="-341313">
                <a:spcBef>
                  <a:spcPct val="20000"/>
                </a:spcBef>
                <a:buClr>
                  <a:srgbClr val="BA5228"/>
                </a:buClr>
                <a:buFontTx/>
                <a:buChar char="•"/>
              </a:pPr>
              <a:r>
                <a:rPr lang="en-US" sz="1500" b="1" dirty="0" smtClean="0">
                  <a:solidFill>
                    <a:srgbClr val="000000"/>
                  </a:solidFill>
                  <a:latin typeface="Calibri" charset="0"/>
                </a:rPr>
                <a:t>8 Things You Can Do – </a:t>
              </a:r>
              <a:r>
                <a:rPr lang="en-US" sz="1500" b="1" i="1" dirty="0" smtClean="0">
                  <a:solidFill>
                    <a:srgbClr val="000000"/>
                  </a:solidFill>
                  <a:latin typeface="Calibri" charset="0"/>
                </a:rPr>
                <a:t>by Megan Phillips</a:t>
              </a:r>
              <a:endParaRPr lang="en-US" sz="1500" b="1" dirty="0" smtClean="0">
                <a:latin typeface="Calibri" charset="0"/>
              </a:endParaRPr>
            </a:p>
            <a:p>
              <a:pPr marL="341313" indent="-341313">
                <a:spcBef>
                  <a:spcPct val="20000"/>
                </a:spcBef>
                <a:buClr>
                  <a:srgbClr val="BA5228"/>
                </a:buClr>
                <a:buFontTx/>
                <a:buChar char="•"/>
              </a:pPr>
              <a:r>
                <a:rPr lang="en-US" sz="1500" b="1" dirty="0" smtClean="0">
                  <a:solidFill>
                    <a:srgbClr val="000000"/>
                  </a:solidFill>
                  <a:latin typeface="Calibri" charset="0"/>
                </a:rPr>
                <a:t>Questions</a:t>
              </a:r>
            </a:p>
          </p:txBody>
        </p:sp>
        <p:sp>
          <p:nvSpPr>
            <p:cNvPr id="16" name="Rectangle 9"/>
            <p:cNvSpPr>
              <a:spLocks noChangeArrowheads="1"/>
            </p:cNvSpPr>
            <p:nvPr/>
          </p:nvSpPr>
          <p:spPr bwMode="auto">
            <a:xfrm>
              <a:off x="-76200" y="3973513"/>
              <a:ext cx="2286000" cy="75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9" tIns="45714" rIns="91429" bIns="45714" anchor="ctr"/>
            <a:lstStyle/>
            <a:p>
              <a:pPr algn="ctr">
                <a:buClr>
                  <a:srgbClr val="00CCFF"/>
                </a:buClr>
              </a:pPr>
              <a:r>
                <a:rPr lang="en-US" b="1" i="1" dirty="0" smtClean="0">
                  <a:solidFill>
                    <a:srgbClr val="FFFFFF"/>
                  </a:solidFill>
                  <a:latin typeface="Calibri" charset="0"/>
                </a:rPr>
                <a:t>i</a:t>
              </a:r>
              <a:r>
                <a:rPr lang="en-US" b="1" dirty="0" smtClean="0">
                  <a:solidFill>
                    <a:srgbClr val="FFFFFF"/>
                  </a:solidFill>
                  <a:latin typeface="Calibri" charset="0"/>
                </a:rPr>
                <a:t>MapInvasives</a:t>
              </a:r>
            </a:p>
            <a:p>
              <a:pPr algn="ctr">
                <a:buClr>
                  <a:srgbClr val="00CCFF"/>
                </a:buClr>
              </a:pPr>
              <a:r>
                <a:rPr lang="en-US" b="1" dirty="0" smtClean="0">
                  <a:solidFill>
                    <a:srgbClr val="FFFFFF"/>
                  </a:solidFill>
                  <a:latin typeface="Calibri" charset="0"/>
                </a:rPr>
                <a:t>App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609600" y="2438400"/>
            <a:ext cx="15696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00CCFF"/>
              </a:buClr>
            </a:pPr>
            <a:r>
              <a:rPr lang="en-US" b="1" i="1" dirty="0" smtClean="0">
                <a:solidFill>
                  <a:srgbClr val="FFFFFF"/>
                </a:solidFill>
                <a:latin typeface="Calibri" charset="0"/>
              </a:rPr>
              <a:t>i</a:t>
            </a:r>
            <a:r>
              <a:rPr lang="en-US" b="1" dirty="0" smtClean="0">
                <a:solidFill>
                  <a:srgbClr val="FFFFFF"/>
                </a:solidFill>
                <a:latin typeface="Calibri" charset="0"/>
              </a:rPr>
              <a:t>MapInvasives</a:t>
            </a:r>
          </a:p>
          <a:p>
            <a:pPr algn="ctr">
              <a:buClr>
                <a:srgbClr val="00CCFF"/>
              </a:buClr>
            </a:pPr>
            <a:r>
              <a:rPr lang="en-US" b="1" dirty="0" smtClean="0">
                <a:solidFill>
                  <a:srgbClr val="FFFFFF"/>
                </a:solidFill>
                <a:latin typeface="Calibri" charset="0"/>
              </a:rPr>
              <a:t>Online</a:t>
            </a:r>
            <a:endParaRPr lang="en-US" b="1" dirty="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3" name="Chevron 2"/>
          <p:cNvSpPr/>
          <p:nvPr/>
        </p:nvSpPr>
        <p:spPr>
          <a:xfrm>
            <a:off x="0" y="5334000"/>
            <a:ext cx="609600" cy="685800"/>
          </a:xfrm>
          <a:prstGeom prst="chevron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5544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04800" y="304800"/>
            <a:ext cx="5181600" cy="9432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Things You Can Do</a:t>
            </a:r>
            <a:endParaRPr lang="en-US" sz="1800" dirty="0" smtClean="0"/>
          </a:p>
          <a:p>
            <a:r>
              <a:rPr lang="en-US" sz="1800" i="1" dirty="0" smtClean="0"/>
              <a:t>From Megan Phillips</a:t>
            </a:r>
            <a:endParaRPr lang="en-US" i="1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228600" y="1981200"/>
            <a:ext cx="82296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US" dirty="0" smtClean="0"/>
              <a:t>Don</a:t>
            </a:r>
            <a:r>
              <a:rPr lang="fr-FR" dirty="0" smtClean="0"/>
              <a:t>’</a:t>
            </a:r>
            <a:r>
              <a:rPr lang="en-US" dirty="0" smtClean="0"/>
              <a:t>t Move Firewood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Clean, Drain, Dry </a:t>
            </a:r>
            <a:r>
              <a:rPr lang="en-US" sz="1600" i="1" dirty="0" smtClean="0"/>
              <a:t>boat/kayak, </a:t>
            </a:r>
            <a:r>
              <a:rPr lang="en-US" sz="1600" i="1" dirty="0" err="1" smtClean="0"/>
              <a:t>etc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Know Before You Grow </a:t>
            </a:r>
            <a:r>
              <a:rPr lang="en-US" dirty="0" smtClean="0"/>
              <a:t>(“</a:t>
            </a:r>
            <a:r>
              <a:rPr lang="en-US" sz="2400" dirty="0" smtClean="0"/>
              <a:t>Plant Native</a:t>
            </a:r>
            <a:r>
              <a:rPr lang="en-US" dirty="0" smtClean="0"/>
              <a:t>”)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Don’t Let It Loose (exotic pets/fish)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Play, Clean, Go</a:t>
            </a:r>
            <a:r>
              <a:rPr lang="en-US" sz="1600" i="1" dirty="0" smtClean="0"/>
              <a:t> bike/4-wheel/hiking shoes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Don’t take the (Invasive) Bait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Report to iMap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Keep Up With Your PRISM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61440">
            <a:off x="6516278" y="172965"/>
            <a:ext cx="2203115" cy="3059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0080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91628">
            <a:off x="169278" y="276867"/>
            <a:ext cx="2543685" cy="19177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85800" y="2819400"/>
            <a:ext cx="830227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READY to Search </a:t>
            </a:r>
            <a:r>
              <a:rPr lang="en-US" sz="2400" dirty="0" smtClean="0">
                <a:sym typeface="Wingdings"/>
              </a:rPr>
              <a:t>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2400" dirty="0" smtClean="0">
                <a:sym typeface="Wingdings"/>
              </a:rPr>
              <a:t>Know how to ID some invasive species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2400" dirty="0" smtClean="0">
                <a:sym typeface="Wingdings"/>
              </a:rPr>
              <a:t>App downloaded to smartphone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2400" dirty="0" smtClean="0">
                <a:sym typeface="Wingdings"/>
              </a:rPr>
              <a:t>Local observation point uploaded to iMap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2400" dirty="0" smtClean="0">
                <a:sym typeface="Wingdings"/>
              </a:rPr>
              <a:t>Checked local </a:t>
            </a:r>
            <a:r>
              <a:rPr lang="en-US" sz="2400" dirty="0" err="1" smtClean="0">
                <a:sym typeface="Wingdings"/>
              </a:rPr>
              <a:t>obs</a:t>
            </a:r>
            <a:r>
              <a:rPr lang="en-US" sz="2400" dirty="0" smtClean="0">
                <a:sym typeface="Wingdings"/>
              </a:rPr>
              <a:t> point - online iMap (view Map &amp; view Table)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2400" dirty="0" smtClean="0">
                <a:sym typeface="Wingdings"/>
              </a:rPr>
              <a:t>Checked online for known invasive species </a:t>
            </a:r>
            <a:r>
              <a:rPr lang="en-US" sz="2400" dirty="0" smtClean="0">
                <a:sym typeface="Wingdings"/>
              </a:rPr>
              <a:t>locations</a:t>
            </a:r>
            <a:r>
              <a:rPr lang="en-US" sz="2400" dirty="0">
                <a:sym typeface="Wingdings"/>
              </a:rPr>
              <a:t>	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100549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520600" cy="943200"/>
          </a:xfrm>
        </p:spPr>
        <p:txBody>
          <a:bodyPr>
            <a:noAutofit/>
          </a:bodyPr>
          <a:lstStyle/>
          <a:p>
            <a:r>
              <a:rPr lang="en-US" sz="3200" dirty="0" smtClean="0"/>
              <a:t> </a:t>
            </a:r>
            <a:r>
              <a:rPr lang="en-US" sz="2000" i="1" dirty="0" smtClean="0"/>
              <a:t> </a:t>
            </a:r>
            <a:r>
              <a:rPr lang="en-US" sz="3200" i="1" dirty="0" smtClean="0"/>
              <a:t> </a:t>
            </a:r>
            <a:br>
              <a:rPr lang="en-US" sz="3200" i="1" dirty="0" smtClean="0"/>
            </a:br>
            <a:r>
              <a:rPr lang="en-US" sz="3200" dirty="0"/>
              <a:t/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3733800"/>
            <a:ext cx="7384500" cy="3276600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4" name="Picture 2" descr="W:\Projects\iMap\iMapMobile\smartphone photos\iMap mobile\IMG_209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1088334">
            <a:off x="416847" y="408732"/>
            <a:ext cx="2659361" cy="30832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 descr="0_Detectiv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8800" y="228600"/>
            <a:ext cx="3200400" cy="437949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3400" y="4648200"/>
            <a:ext cx="755948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Comments:</a:t>
            </a:r>
          </a:p>
          <a:p>
            <a:r>
              <a:rPr lang="en-US" sz="4000" i="1" dirty="0" smtClean="0"/>
              <a:t>Search effort - # trees &amp; # branches</a:t>
            </a:r>
            <a:endParaRPr lang="en-US" sz="4000" i="1" dirty="0"/>
          </a:p>
        </p:txBody>
      </p:sp>
    </p:spTree>
    <p:extLst>
      <p:ext uri="{BB962C8B-B14F-4D97-AF65-F5344CB8AC3E}">
        <p14:creationId xmlns:p14="http://schemas.microsoft.com/office/powerpoint/2010/main" val="31591032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naisn.org/images/invasive-species-prevention-curve-GRAP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33400"/>
            <a:ext cx="8590389" cy="5390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8221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i0.wp.com/stoptheinvasionny.files.wordpress.com/2017/01/water-chestnut-pull.jpg?w=700&amp;h=&amp;crop&amp;ssl=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3291"/>
            <a:ext cx="5498886" cy="4116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 rot="469238">
            <a:off x="5122859" y="647088"/>
            <a:ext cx="3975457" cy="94320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vert="horz" lIns="121897" tIns="121897" rIns="121897" bIns="121897" rtlCol="0" anchor="t" anchorCtr="0">
            <a:normAutofit/>
          </a:bodyPr>
          <a:lstStyle>
            <a:lvl1pPr lvl="0" algn="ctr" defTabSz="914400" rtl="0" eaLnBrk="1" latinLnBrk="0" hangingPunct="1">
              <a:spcBef>
                <a:spcPts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r>
              <a:rPr lang="en-US" b="1" dirty="0" smtClean="0">
                <a:solidFill>
                  <a:schemeClr val="bg1"/>
                </a:solidFill>
              </a:rPr>
              <a:t>Questions?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18600" y="5000400"/>
            <a:ext cx="8520600" cy="943200"/>
          </a:xfrm>
          <a:prstGeom prst="rect">
            <a:avLst/>
          </a:prstGeom>
        </p:spPr>
        <p:txBody>
          <a:bodyPr vert="horz" lIns="121897" tIns="121897" rIns="121897" bIns="121897" rtlCol="0" anchor="t" anchorCtr="0">
            <a:normAutofit/>
          </a:bodyPr>
          <a:lstStyle>
            <a:lvl1pPr lvl="0" algn="ctr" defTabSz="914400" rtl="0" eaLnBrk="1" latinLnBrk="0" hangingPunct="1">
              <a:spcBef>
                <a:spcPts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hlinkClick r:id="rId4"/>
              </a:rPr>
              <a:t>Email:   </a:t>
            </a:r>
            <a:r>
              <a:rPr lang="en-US" dirty="0" smtClean="0">
                <a:hlinkClick r:id="rId4"/>
              </a:rPr>
              <a:t>imapinvasives@dec.ny.gov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83564" y="4390800"/>
            <a:ext cx="8520600" cy="943200"/>
          </a:xfrm>
          <a:prstGeom prst="rect">
            <a:avLst/>
          </a:prstGeom>
          <a:noFill/>
        </p:spPr>
        <p:txBody>
          <a:bodyPr vert="horz" lIns="121897" tIns="121897" rIns="121897" bIns="121897" rtlCol="0" anchor="t" anchorCtr="0">
            <a:noAutofit/>
          </a:bodyPr>
          <a:lstStyle>
            <a:lvl1pPr lvl="0" algn="ctr" defTabSz="914400" rtl="0" eaLnBrk="1" latinLnBrk="0" hangingPunct="1">
              <a:spcBef>
                <a:spcPts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r>
              <a:rPr lang="en-US" u="sng" dirty="0" smtClean="0"/>
              <a:t> </a:t>
            </a:r>
            <a:r>
              <a:rPr lang="en-US" u="sng" dirty="0" smtClean="0">
                <a:hlinkClick r:id="rId5"/>
              </a:rPr>
              <a:t>http</a:t>
            </a:r>
            <a:r>
              <a:rPr lang="en-US" u="sng" dirty="0">
                <a:hlinkClick r:id="rId5"/>
              </a:rPr>
              <a:t>://</a:t>
            </a:r>
            <a:r>
              <a:rPr lang="en-US" u="sng" dirty="0" smtClean="0">
                <a:hlinkClick r:id="rId5"/>
              </a:rPr>
              <a:t>www.nyimapinvasives.org</a:t>
            </a:r>
            <a:r>
              <a:rPr lang="en-US" u="sng" dirty="0"/>
              <a:t> </a:t>
            </a:r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04800" y="5903489"/>
            <a:ext cx="5218792" cy="94320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vert="horz" lIns="121897" tIns="121897" rIns="121897" bIns="121897" rtlCol="0" anchor="t" anchorCtr="0">
            <a:noAutofit/>
          </a:bodyPr>
          <a:lstStyle>
            <a:lvl1pPr lvl="0" algn="ctr" defTabSz="914400" rtl="0" eaLnBrk="1" latinLnBrk="0" hangingPunct="1">
              <a:spcBef>
                <a:spcPts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r>
              <a:rPr lang="en-US" sz="6000" b="1" dirty="0" smtClean="0">
                <a:solidFill>
                  <a:schemeClr val="bg1"/>
                </a:solidFill>
                <a:cs typeface="Baskerville"/>
              </a:rPr>
              <a:t>Thank You!</a:t>
            </a:r>
            <a:endParaRPr lang="en-US" sz="6000" b="1" dirty="0">
              <a:solidFill>
                <a:schemeClr val="bg1"/>
              </a:solidFill>
              <a:cs typeface="Baskerville"/>
            </a:endParaRPr>
          </a:p>
        </p:txBody>
      </p:sp>
    </p:spTree>
    <p:extLst>
      <p:ext uri="{BB962C8B-B14F-4D97-AF65-F5344CB8AC3E}">
        <p14:creationId xmlns:p14="http://schemas.microsoft.com/office/powerpoint/2010/main" val="13814461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Documents and Settings\mewilkin\My Documents\2_Mac\2013_NYSFOLA\2013_Screensaver_work\screensaver_for_NENHC\aSlide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981200"/>
            <a:ext cx="9144000" cy="3886200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207666">
            <a:off x="415254" y="78792"/>
            <a:ext cx="20574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76027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5"/>
          <p:cNvGrpSpPr>
            <a:grpSpLocks/>
          </p:cNvGrpSpPr>
          <p:nvPr/>
        </p:nvGrpSpPr>
        <p:grpSpPr bwMode="auto">
          <a:xfrm>
            <a:off x="228600" y="609600"/>
            <a:ext cx="8413154" cy="6023054"/>
            <a:chOff x="-76200" y="1671638"/>
            <a:chExt cx="9225717" cy="4579937"/>
          </a:xfrm>
        </p:grpSpPr>
        <p:pic>
          <p:nvPicPr>
            <p:cNvPr id="5" name="Picture 19" descr="slides0401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71638"/>
              <a:ext cx="9144000" cy="1169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21" descr="slides0401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720975"/>
              <a:ext cx="9144000" cy="1169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18" descr="slides040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767138"/>
              <a:ext cx="9144000" cy="147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22" descr="slides0401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" y="5081588"/>
              <a:ext cx="9144000" cy="1169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7"/>
            <p:cNvSpPr>
              <a:spLocks noChangeArrowheads="1"/>
            </p:cNvSpPr>
            <p:nvPr/>
          </p:nvSpPr>
          <p:spPr bwMode="auto">
            <a:xfrm>
              <a:off x="228600" y="1798638"/>
              <a:ext cx="1828800" cy="75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9" tIns="45714" rIns="91429" bIns="45714" anchor="ctr"/>
            <a:lstStyle/>
            <a:p>
              <a:pPr algn="ctr">
                <a:buClr>
                  <a:srgbClr val="00CCFF"/>
                </a:buClr>
              </a:pPr>
              <a:r>
                <a:rPr lang="en-US" b="1" dirty="0" smtClean="0">
                  <a:solidFill>
                    <a:srgbClr val="FFFFFF"/>
                  </a:solidFill>
                  <a:latin typeface="Calibri" charset="0"/>
                </a:rPr>
                <a:t>Intro</a:t>
              </a: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auto">
            <a:xfrm>
              <a:off x="2667000" y="1955346"/>
              <a:ext cx="6477000" cy="666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9" tIns="45714" rIns="91429" bIns="45714" anchor="ctr">
              <a:spAutoFit/>
            </a:bodyPr>
            <a:lstStyle/>
            <a:p>
              <a:pPr marL="341313" indent="-341313">
                <a:spcBef>
                  <a:spcPct val="20000"/>
                </a:spcBef>
                <a:buClr>
                  <a:srgbClr val="BA5228"/>
                </a:buClr>
                <a:buFontTx/>
                <a:buChar char="•"/>
              </a:pPr>
              <a:r>
                <a:rPr lang="en-US" sz="1500" b="1" dirty="0" smtClean="0">
                  <a:solidFill>
                    <a:srgbClr val="000000"/>
                  </a:solidFill>
                  <a:latin typeface="Calibri" charset="0"/>
                </a:rPr>
                <a:t>PRISMs </a:t>
              </a:r>
              <a:r>
                <a:rPr lang="en-US" sz="1500" i="1" dirty="0" smtClean="0">
                  <a:solidFill>
                    <a:srgbClr val="000000"/>
                  </a:solidFill>
                  <a:latin typeface="Calibri" charset="0"/>
                </a:rPr>
                <a:t>Partnerships for Regional Invasive Species Management</a:t>
              </a:r>
            </a:p>
            <a:p>
              <a:pPr marL="341313" indent="-341313">
                <a:spcBef>
                  <a:spcPct val="20000"/>
                </a:spcBef>
                <a:buClr>
                  <a:srgbClr val="BA5228"/>
                </a:buClr>
                <a:buFontTx/>
                <a:buChar char="•"/>
              </a:pPr>
              <a:r>
                <a:rPr lang="en-US" sz="1500" b="1" dirty="0" smtClean="0">
                  <a:solidFill>
                    <a:srgbClr val="000000"/>
                  </a:solidFill>
                  <a:latin typeface="Calibri" charset="0"/>
                </a:rPr>
                <a:t>Importance of Early Detection</a:t>
              </a:r>
            </a:p>
            <a:p>
              <a:pPr marL="341313" indent="-341313">
                <a:spcBef>
                  <a:spcPct val="20000"/>
                </a:spcBef>
                <a:buClr>
                  <a:srgbClr val="BA5228"/>
                </a:buClr>
                <a:buFontTx/>
                <a:buChar char="•"/>
              </a:pPr>
              <a:endParaRPr lang="en-US" sz="1500" b="1" dirty="0">
                <a:solidFill>
                  <a:srgbClr val="000000"/>
                </a:solidFill>
                <a:latin typeface="Calibri" charset="0"/>
              </a:endParaRPr>
            </a:p>
          </p:txBody>
        </p:sp>
        <p:sp>
          <p:nvSpPr>
            <p:cNvPr id="11" name="Rectangle 9"/>
            <p:cNvSpPr>
              <a:spLocks noChangeArrowheads="1"/>
            </p:cNvSpPr>
            <p:nvPr/>
          </p:nvSpPr>
          <p:spPr bwMode="auto">
            <a:xfrm>
              <a:off x="228600" y="2847975"/>
              <a:ext cx="1828800" cy="750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9" tIns="45714" rIns="91429" bIns="45714" anchor="ctr"/>
            <a:lstStyle/>
            <a:p>
              <a:pPr algn="ctr">
                <a:buClr>
                  <a:srgbClr val="00CCFF"/>
                </a:buClr>
              </a:pPr>
              <a:endParaRPr lang="en-US" b="1" dirty="0" smtClean="0">
                <a:solidFill>
                  <a:srgbClr val="FFFFFF"/>
                </a:solidFill>
                <a:latin typeface="Calibri" charset="0"/>
              </a:endParaRPr>
            </a:p>
          </p:txBody>
        </p:sp>
        <p:sp>
          <p:nvSpPr>
            <p:cNvPr id="12" name="Rectangle 10"/>
            <p:cNvSpPr>
              <a:spLocks noChangeArrowheads="1"/>
            </p:cNvSpPr>
            <p:nvPr/>
          </p:nvSpPr>
          <p:spPr bwMode="auto">
            <a:xfrm>
              <a:off x="2672515" y="2772547"/>
              <a:ext cx="6477002" cy="666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9" tIns="45714" rIns="91429" bIns="45714" anchor="ctr">
              <a:spAutoFit/>
            </a:bodyPr>
            <a:lstStyle/>
            <a:p>
              <a:pPr>
                <a:spcBef>
                  <a:spcPct val="20000"/>
                </a:spcBef>
                <a:buClr>
                  <a:srgbClr val="BA5228"/>
                </a:buClr>
              </a:pPr>
              <a:endParaRPr lang="en-US" sz="1500" b="1" dirty="0">
                <a:solidFill>
                  <a:srgbClr val="000000"/>
                </a:solidFill>
                <a:latin typeface="Calibri" charset="0"/>
                <a:sym typeface="Wingdings"/>
              </a:endParaRPr>
            </a:p>
            <a:p>
              <a:pPr marL="341313" indent="-341313">
                <a:spcBef>
                  <a:spcPct val="20000"/>
                </a:spcBef>
                <a:buClr>
                  <a:srgbClr val="BA5228"/>
                </a:buClr>
                <a:buFontTx/>
                <a:buChar char="•"/>
              </a:pPr>
              <a:r>
                <a:rPr lang="en-US" sz="1500" b="1" dirty="0">
                  <a:solidFill>
                    <a:srgbClr val="000000"/>
                  </a:solidFill>
                  <a:latin typeface="Calibri" charset="0"/>
                </a:rPr>
                <a:t>Online – Map &amp; Table </a:t>
              </a:r>
            </a:p>
            <a:p>
              <a:pPr marL="341313" indent="-341313">
                <a:spcBef>
                  <a:spcPct val="20000"/>
                </a:spcBef>
                <a:buClr>
                  <a:srgbClr val="BA5228"/>
                </a:buClr>
                <a:buFontTx/>
                <a:buChar char="•"/>
              </a:pPr>
              <a:r>
                <a:rPr lang="en-US" sz="1500" b="1" dirty="0">
                  <a:solidFill>
                    <a:srgbClr val="000000"/>
                  </a:solidFill>
                  <a:latin typeface="Calibri" charset="0"/>
                </a:rPr>
                <a:t>Online – Query/Report &amp; Email </a:t>
              </a:r>
              <a:r>
                <a:rPr lang="en-US" sz="1500" b="1" dirty="0" smtClean="0">
                  <a:solidFill>
                    <a:srgbClr val="000000"/>
                  </a:solidFill>
                  <a:latin typeface="Calibri" charset="0"/>
                </a:rPr>
                <a:t>Alerts</a:t>
              </a:r>
            </a:p>
          </p:txBody>
        </p:sp>
        <p:sp>
          <p:nvSpPr>
            <p:cNvPr id="13" name="Rectangle 12"/>
            <p:cNvSpPr>
              <a:spLocks noChangeArrowheads="1"/>
            </p:cNvSpPr>
            <p:nvPr/>
          </p:nvSpPr>
          <p:spPr bwMode="auto">
            <a:xfrm>
              <a:off x="2588956" y="4086559"/>
              <a:ext cx="6477002" cy="666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9" tIns="45714" rIns="91429" bIns="45714" anchor="ctr">
              <a:spAutoFit/>
            </a:bodyPr>
            <a:lstStyle/>
            <a:p>
              <a:pPr marL="341313" indent="-341313">
                <a:spcBef>
                  <a:spcPct val="20000"/>
                </a:spcBef>
                <a:buClr>
                  <a:srgbClr val="BA5228"/>
                </a:buClr>
                <a:buFontTx/>
                <a:buChar char="•"/>
              </a:pPr>
              <a:r>
                <a:rPr lang="en-US" sz="1500" b="1" dirty="0" smtClean="0">
                  <a:solidFill>
                    <a:srgbClr val="000000"/>
                  </a:solidFill>
                  <a:latin typeface="Calibri" charset="0"/>
                </a:rPr>
                <a:t>App – Download/Set Preferences</a:t>
              </a:r>
            </a:p>
            <a:p>
              <a:pPr marL="341313" indent="-341313">
                <a:spcBef>
                  <a:spcPct val="20000"/>
                </a:spcBef>
                <a:buClr>
                  <a:srgbClr val="BA5228"/>
                </a:buClr>
                <a:buFontTx/>
                <a:buChar char="•"/>
              </a:pPr>
              <a:r>
                <a:rPr lang="en-US" sz="1500" b="1" dirty="0" smtClean="0">
                  <a:solidFill>
                    <a:srgbClr val="000000"/>
                  </a:solidFill>
                  <a:latin typeface="Calibri" charset="0"/>
                </a:rPr>
                <a:t>App – Record an Observation</a:t>
              </a:r>
            </a:p>
            <a:p>
              <a:pPr marL="341313" indent="-341313">
                <a:spcBef>
                  <a:spcPct val="20000"/>
                </a:spcBef>
                <a:buClr>
                  <a:srgbClr val="BA5228"/>
                </a:buClr>
                <a:buFontTx/>
                <a:buChar char="•"/>
              </a:pPr>
              <a:r>
                <a:rPr lang="en-US" sz="1500" b="1" dirty="0" smtClean="0">
                  <a:solidFill>
                    <a:srgbClr val="000000"/>
                  </a:solidFill>
                  <a:latin typeface="Calibri" charset="0"/>
                </a:rPr>
                <a:t>App - Upload; Test &amp; View Online</a:t>
              </a:r>
            </a:p>
          </p:txBody>
        </p:sp>
        <p:sp>
          <p:nvSpPr>
            <p:cNvPr id="14" name="Rectangle 13"/>
            <p:cNvSpPr>
              <a:spLocks noChangeArrowheads="1"/>
            </p:cNvSpPr>
            <p:nvPr/>
          </p:nvSpPr>
          <p:spPr bwMode="auto">
            <a:xfrm>
              <a:off x="228600" y="5208588"/>
              <a:ext cx="1828800" cy="75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9" tIns="45714" rIns="91429" bIns="45714" anchor="ctr"/>
            <a:lstStyle/>
            <a:p>
              <a:pPr algn="ctr">
                <a:buClr>
                  <a:srgbClr val="00CCFF"/>
                </a:buClr>
              </a:pPr>
              <a:r>
                <a:rPr lang="en-US" b="1" dirty="0" smtClean="0">
                  <a:solidFill>
                    <a:srgbClr val="FFFFFF"/>
                  </a:solidFill>
                  <a:latin typeface="Calibri" charset="0"/>
                </a:rPr>
                <a:t>Wrap-Up</a:t>
              </a:r>
              <a:endParaRPr lang="en-US" sz="1200" i="1" dirty="0">
                <a:solidFill>
                  <a:srgbClr val="FFFFFF"/>
                </a:solidFill>
                <a:latin typeface="Calibri" charset="0"/>
              </a:endParaRPr>
            </a:p>
            <a:p>
              <a:pPr algn="ctr">
                <a:buClr>
                  <a:srgbClr val="00CCFF"/>
                </a:buClr>
              </a:pPr>
              <a:endParaRPr lang="en-US" b="1" dirty="0">
                <a:solidFill>
                  <a:srgbClr val="FFFFFF"/>
                </a:solidFill>
                <a:latin typeface="Calibri" charset="0"/>
              </a:endParaRPr>
            </a:p>
          </p:txBody>
        </p:sp>
        <p:sp>
          <p:nvSpPr>
            <p:cNvPr id="16" name="Rectangle 9"/>
            <p:cNvSpPr>
              <a:spLocks noChangeArrowheads="1"/>
            </p:cNvSpPr>
            <p:nvPr/>
          </p:nvSpPr>
          <p:spPr bwMode="auto">
            <a:xfrm>
              <a:off x="-76200" y="3973513"/>
              <a:ext cx="2286000" cy="75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9" tIns="45714" rIns="91429" bIns="45714" anchor="ctr"/>
            <a:lstStyle/>
            <a:p>
              <a:pPr algn="ctr">
                <a:buClr>
                  <a:srgbClr val="00CCFF"/>
                </a:buClr>
              </a:pPr>
              <a:r>
                <a:rPr lang="en-US" b="1" i="1" dirty="0" smtClean="0">
                  <a:solidFill>
                    <a:srgbClr val="FFFFFF"/>
                  </a:solidFill>
                  <a:latin typeface="Calibri" charset="0"/>
                </a:rPr>
                <a:t>i</a:t>
              </a:r>
              <a:r>
                <a:rPr lang="en-US" b="1" dirty="0" smtClean="0">
                  <a:solidFill>
                    <a:srgbClr val="FFFFFF"/>
                  </a:solidFill>
                  <a:latin typeface="Calibri" charset="0"/>
                </a:rPr>
                <a:t>MapInvasives</a:t>
              </a:r>
            </a:p>
            <a:p>
              <a:pPr algn="ctr">
                <a:buClr>
                  <a:srgbClr val="00CCFF"/>
                </a:buClr>
              </a:pPr>
              <a:r>
                <a:rPr lang="en-US" b="1" dirty="0" smtClean="0">
                  <a:solidFill>
                    <a:srgbClr val="FFFFFF"/>
                  </a:solidFill>
                  <a:latin typeface="Calibri" charset="0"/>
                </a:rPr>
                <a:t>App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609600" y="2438400"/>
            <a:ext cx="15696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00CCFF"/>
              </a:buClr>
            </a:pPr>
            <a:r>
              <a:rPr lang="en-US" b="1" i="1" dirty="0" smtClean="0">
                <a:solidFill>
                  <a:srgbClr val="FFFFFF"/>
                </a:solidFill>
                <a:latin typeface="Calibri" charset="0"/>
              </a:rPr>
              <a:t>i</a:t>
            </a:r>
            <a:r>
              <a:rPr lang="en-US" b="1" dirty="0" smtClean="0">
                <a:solidFill>
                  <a:srgbClr val="FFFFFF"/>
                </a:solidFill>
                <a:latin typeface="Calibri" charset="0"/>
              </a:rPr>
              <a:t>MapInvasives</a:t>
            </a:r>
          </a:p>
          <a:p>
            <a:pPr algn="ctr">
              <a:buClr>
                <a:srgbClr val="00CCFF"/>
              </a:buClr>
            </a:pPr>
            <a:r>
              <a:rPr lang="en-US" b="1" dirty="0" smtClean="0">
                <a:solidFill>
                  <a:srgbClr val="FFFFFF"/>
                </a:solidFill>
                <a:latin typeface="Calibri" charset="0"/>
              </a:rPr>
              <a:t>Online</a:t>
            </a:r>
            <a:endParaRPr lang="en-US" b="1" dirty="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18" name="Chevron 17"/>
          <p:cNvSpPr/>
          <p:nvPr/>
        </p:nvSpPr>
        <p:spPr>
          <a:xfrm>
            <a:off x="0" y="2362200"/>
            <a:ext cx="609600" cy="685800"/>
          </a:xfrm>
          <a:prstGeom prst="chevron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2743200" y="5472500"/>
            <a:ext cx="5906534" cy="600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 anchor="ctr">
            <a:spAutoFit/>
          </a:bodyPr>
          <a:lstStyle/>
          <a:p>
            <a:pPr marL="341313" indent="-341313">
              <a:spcBef>
                <a:spcPct val="20000"/>
              </a:spcBef>
              <a:buClr>
                <a:srgbClr val="BA5228"/>
              </a:buClr>
              <a:buFontTx/>
              <a:buChar char="•"/>
            </a:pPr>
            <a:r>
              <a:rPr lang="en-US" sz="1500" b="1" dirty="0" smtClean="0">
                <a:solidFill>
                  <a:srgbClr val="000000"/>
                </a:solidFill>
                <a:latin typeface="Calibri" charset="0"/>
              </a:rPr>
              <a:t>8 </a:t>
            </a:r>
            <a:r>
              <a:rPr lang="en-US" sz="1500" b="1" dirty="0" smtClean="0">
                <a:solidFill>
                  <a:srgbClr val="000000"/>
                </a:solidFill>
                <a:latin typeface="Calibri" charset="0"/>
              </a:rPr>
              <a:t>Things You Can Do – </a:t>
            </a:r>
            <a:r>
              <a:rPr lang="en-US" sz="1500" b="1" i="1" dirty="0" smtClean="0">
                <a:solidFill>
                  <a:srgbClr val="000000"/>
                </a:solidFill>
                <a:latin typeface="Calibri" charset="0"/>
              </a:rPr>
              <a:t>by Megan Phillips</a:t>
            </a:r>
            <a:endParaRPr lang="en-US" sz="1500" b="1" dirty="0" smtClean="0">
              <a:latin typeface="Calibri" charset="0"/>
            </a:endParaRPr>
          </a:p>
          <a:p>
            <a:pPr marL="341313" indent="-341313">
              <a:spcBef>
                <a:spcPct val="20000"/>
              </a:spcBef>
              <a:buClr>
                <a:srgbClr val="BA5228"/>
              </a:buClr>
              <a:buFontTx/>
              <a:buChar char="•"/>
            </a:pPr>
            <a:r>
              <a:rPr lang="en-US" sz="1500" b="1" dirty="0" smtClean="0">
                <a:solidFill>
                  <a:srgbClr val="000000"/>
                </a:solidFill>
                <a:latin typeface="Calibri" charset="0"/>
              </a:rPr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25338688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NYNHP_color.gi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243" y="228600"/>
            <a:ext cx="3958590" cy="1592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350242" y="1821582"/>
            <a:ext cx="772695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/>
              <a:t>Our mission is to facilitate conservation of New York's biodiversity by providing comprehensive information and scientific expertise on rare species and natural ecosystems to resource managers and other conservation partners.</a:t>
            </a:r>
          </a:p>
          <a:p>
            <a:pPr algn="just"/>
            <a:endParaRPr lang="en-US" dirty="0"/>
          </a:p>
          <a:p>
            <a:pPr algn="just"/>
            <a:r>
              <a:rPr lang="en-US" i="1" dirty="0"/>
              <a:t>Partnership between NYS DEC and SUNY ESF</a:t>
            </a:r>
          </a:p>
        </p:txBody>
      </p:sp>
      <p:pic>
        <p:nvPicPr>
          <p:cNvPr id="4" name="Picture 2" descr="L:\DFW\APPS\Heritage\Projects\iMap\EducationOutreach\iMapLogos\Logos_from_FREAC\2012 iMap Logos - Sharing info for strategic mgmt\iMapInvasives_logo_large_color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8400" y="4648200"/>
            <a:ext cx="3200400" cy="1639230"/>
          </a:xfrm>
          <a:prstGeom prst="rect">
            <a:avLst/>
          </a:prstGeom>
          <a:noFill/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0659" y="3276600"/>
            <a:ext cx="3558541" cy="2224088"/>
          </a:xfrm>
          <a:prstGeom prst="rect">
            <a:avLst/>
          </a:prstGeom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304800" y="3810000"/>
            <a:ext cx="47244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dirty="0">
                <a:latin typeface="Calibri" pitchFamily="34" charset="0"/>
              </a:rPr>
              <a:t>A collaborative GIS-based, online tool for invasive species management </a:t>
            </a:r>
            <a:endParaRPr lang="en-US" sz="2400" dirty="0">
              <a:latin typeface="Cambria" pitchFamily="18" charset="0"/>
              <a:cs typeface="Arial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57200" y="6096000"/>
            <a:ext cx="8229600" cy="762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/>
              <a:t>New York State</a:t>
            </a:r>
            <a:r>
              <a:rPr lang="en-US" sz="3600" b="1" dirty="0"/>
              <a:t> </a:t>
            </a:r>
            <a:r>
              <a:rPr lang="en-US" sz="3600" b="1" dirty="0" smtClean="0"/>
              <a:t>Invasive Species Database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9530514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theme/theme1.xml><?xml version="1.0" encoding="utf-8"?>
<a:theme xmlns:a="http://schemas.openxmlformats.org/drawingml/2006/main" name="iMap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iMap</Template>
  <TotalTime>45365</TotalTime>
  <Words>2737</Words>
  <Application>Microsoft Macintosh PowerPoint</Application>
  <PresentationFormat>On-screen Show (4:3)</PresentationFormat>
  <Paragraphs>471</Paragraphs>
  <Slides>60</Slides>
  <Notes>49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1" baseType="lpstr">
      <vt:lpstr>iMap</vt:lpstr>
      <vt:lpstr>PowerPoint Presentation</vt:lpstr>
      <vt:lpstr>How Can iMap Help You?</vt:lpstr>
      <vt:lpstr>PowerPoint Presentation</vt:lpstr>
      <vt:lpstr>PowerPoint Presentation</vt:lpstr>
      <vt:lpstr>Partnerships for  Regional Invasive Species Management</vt:lpstr>
      <vt:lpstr>PowerPoint Presentation</vt:lpstr>
      <vt:lpstr>PowerPoint Presentation</vt:lpstr>
      <vt:lpstr>PowerPoint Presentation</vt:lpstr>
      <vt:lpstr>PowerPoint Presentation</vt:lpstr>
      <vt:lpstr>2010: Live in New York!</vt:lpstr>
      <vt:lpstr>Where does the data come from?  1) Bulk uploads from partner organizations</vt:lpstr>
      <vt:lpstr>PowerPoint Presentation</vt:lpstr>
      <vt:lpstr>Data from professionals and citizen scientists</vt:lpstr>
      <vt:lpstr>Who uses iMap?</vt:lpstr>
      <vt:lpstr>PowerPoint Presentation</vt:lpstr>
      <vt:lpstr>PowerPoint Presentation</vt:lpstr>
      <vt:lpstr>PowerPoint Presentation</vt:lpstr>
      <vt:lpstr>X-HWA-Not Detected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Yellow Iris</vt:lpstr>
      <vt:lpstr>PowerPoint Presentation</vt:lpstr>
      <vt:lpstr>Where to Focus: Species Prioritization by PRISM</vt:lpstr>
      <vt:lpstr>Spatial Prioritization: Where to focus?</vt:lpstr>
      <vt:lpstr>PowerPoint Presentation</vt:lpstr>
      <vt:lpstr>Email Alerts</vt:lpstr>
      <vt:lpstr>Project</vt:lpstr>
      <vt:lpstr>Enter data online</vt:lpstr>
      <vt:lpstr>PowerPoint Presentation</vt:lpstr>
      <vt:lpstr>Online: Managing advanced data Managing a Geography</vt:lpstr>
      <vt:lpstr>PowerPoint Presentation</vt:lpstr>
      <vt:lpstr>PowerPoint Presentation</vt:lpstr>
      <vt:lpstr>Observation Data-entry in the field… without connectivity App - smartphone</vt:lpstr>
      <vt:lpstr>Download iMapInvasives Mobile App Method 1:     OR   Method 2: </vt:lpstr>
      <vt:lpstr>PowerPoint Presentation</vt:lpstr>
      <vt:lpstr>How to: Turn on Location Services (iPhone)</vt:lpstr>
      <vt:lpstr>How to: Turn on Location Services (Android) </vt:lpstr>
      <vt:lpstr>Open the App &amp; Set Preferences</vt:lpstr>
      <vt:lpstr>Preferences: Custom species list</vt:lpstr>
      <vt:lpstr>Menu Bars</vt:lpstr>
      <vt:lpstr>Add  Observation</vt:lpstr>
      <vt:lpstr>“Fake Species (for testing)”</vt:lpstr>
      <vt:lpstr>In Field</vt:lpstr>
      <vt:lpstr>How to: Upload Your Point  (Wifi suggested)</vt:lpstr>
      <vt:lpstr>“Cards”  phone  iMap</vt:lpstr>
      <vt:lpstr>Test &amp; Then View Online</vt:lpstr>
      <vt:lpstr>LIVE – Check Table</vt:lpstr>
      <vt:lpstr>Test &amp; Then View Online</vt:lpstr>
      <vt:lpstr>Test &amp; Then View Online</vt:lpstr>
      <vt:lpstr>Test &amp; Then View Online</vt:lpstr>
      <vt:lpstr>Online – Add Photos </vt:lpstr>
      <vt:lpstr>Test &amp; Then View Online</vt:lpstr>
      <vt:lpstr>PowerPoint Presentation</vt:lpstr>
      <vt:lpstr>PowerPoint Presentation</vt:lpstr>
      <vt:lpstr>PowerPoint Presentation</vt:lpstr>
      <vt:lpstr>     </vt:lpstr>
      <vt:lpstr>PowerPoint Presentation</vt:lpstr>
    </vt:vector>
  </TitlesOfParts>
  <Company>NYSDEC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NYSDEC</dc:creator>
  <cp:lastModifiedBy>Meg  Wilkinson</cp:lastModifiedBy>
  <cp:revision>684</cp:revision>
  <dcterms:created xsi:type="dcterms:W3CDTF">2011-06-29T19:39:17Z</dcterms:created>
  <dcterms:modified xsi:type="dcterms:W3CDTF">2018-01-27T02:25:31Z</dcterms:modified>
</cp:coreProperties>
</file>